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3" r:id="rId1"/>
  </p:sldMasterIdLst>
  <p:notesMasterIdLst>
    <p:notesMasterId r:id="rId12"/>
  </p:notesMasterIdLst>
  <p:handoutMasterIdLst>
    <p:handoutMasterId r:id="rId13"/>
  </p:handoutMasterIdLst>
  <p:sldIdLst>
    <p:sldId id="285" r:id="rId2"/>
    <p:sldId id="293" r:id="rId3"/>
    <p:sldId id="304" r:id="rId4"/>
    <p:sldId id="306" r:id="rId5"/>
    <p:sldId id="314" r:id="rId6"/>
    <p:sldId id="308" r:id="rId7"/>
    <p:sldId id="307" r:id="rId8"/>
    <p:sldId id="310" r:id="rId9"/>
    <p:sldId id="311" r:id="rId10"/>
    <p:sldId id="313" r:id="rId11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72824" autoAdjust="0"/>
  </p:normalViewPr>
  <p:slideViewPr>
    <p:cSldViewPr snapToGrid="0">
      <p:cViewPr>
        <p:scale>
          <a:sx n="81" d="100"/>
          <a:sy n="81" d="100"/>
        </p:scale>
        <p:origin x="-822" y="11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4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1E4CE8-5C27-4C5E-91C9-EB62C471CF15}" type="datetimeFigureOut">
              <a:rPr lang="he-IL" smtClean="0"/>
              <a:t>ה'/טבת/תשע"ז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4B386A-D780-4125-A14C-4574BBF1A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4984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67E6D53-7208-4C07-829E-67940D937C04}" type="datetimeFigureOut">
              <a:rPr lang="he-IL" smtClean="0"/>
              <a:pPr/>
              <a:t>ה'/טבת/תשע"ז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D6F107-2893-412F-8B02-A095689E6FC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10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F107-2893-412F-8B02-A095689E6FC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366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לא חייבים, אפשר להוריד ולדבר בע"פ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00FB-2479-4DFB-BD12-3ABF5C07282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66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00FB-2479-4DFB-BD12-3ABF5C07282D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66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הערות</a:t>
            </a:r>
            <a:r>
              <a:rPr lang="he-IL" baseline="0" dirty="0" smtClean="0"/>
              <a:t> למנחה:</a:t>
            </a:r>
          </a:p>
          <a:p>
            <a:r>
              <a:rPr lang="he-IL" baseline="0" dirty="0" smtClean="0"/>
              <a:t>המשוב מניח את היסודות לעבודה מבוססת ידע אינטגרטיבי במסגרת: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נקודת המבט של הצרכנים לגבי תחומי החיין השונים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נקודת המבט של אנשי הצוות לגבי תחומי החיים השונים</a:t>
            </a:r>
          </a:p>
          <a:p>
            <a:pPr marL="228600" indent="-228600">
              <a:buAutoNum type="arabicPeriod"/>
            </a:pPr>
            <a:r>
              <a:rPr lang="he-IL" baseline="0" dirty="0" smtClean="0"/>
              <a:t>שימוש בידע המקצועי של המסגרת השיקומית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00FB-2479-4DFB-BD12-3ABF5C07282D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666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הערות</a:t>
            </a:r>
            <a:r>
              <a:rPr lang="he-IL" baseline="0" dirty="0" smtClean="0"/>
              <a:t> למנחה:</a:t>
            </a:r>
          </a:p>
          <a:p>
            <a:r>
              <a:rPr lang="he-IL" baseline="0" dirty="0" smtClean="0"/>
              <a:t>תרשים זה מספק בפירוט את הידע שניתן לחלץ מהמשוב על חלקיו השונים: פרטים דמוגרפיים, נקודת מבט של הצרכנים ונקודת המבט של הצוות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F107-2893-412F-8B02-A095689E6FC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864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00FB-2479-4DFB-BD12-3ABF5C07282D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666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ED620-1EF2-416A-96B1-0AB6815E1038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38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ED620-1EF2-416A-96B1-0AB6815E1038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382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הערות למנחה: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 smtClean="0"/>
              <a:t>קיימת חשיבות לדיאלוג בתוך הארגון אודות נקודות המבט השונות. 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 smtClean="0"/>
              <a:t>עידוד לחשיבה אינטגרטיבית, פיתוח סביבה המאפשרת שיקוף עמדות שונות.</a:t>
            </a:r>
            <a:endParaRPr lang="en-US" sz="11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 smtClean="0"/>
              <a:t>ניתן לבחון היכן קיימים פערים בולטים במיוחד בתוך התחומים השונים? לנסות להבין מהו מקור הפער? לשאול האם יש משמעות לפער בתוך תכנית השיקום האישית של האדם?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6F107-2893-412F-8B02-A095689E6FC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9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450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119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5872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223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r">
              <a:defRPr sz="3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7850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409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537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938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28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705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15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933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1/3/2017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5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sldNum="0" hdr="0" ftr="0" dt="0"/>
  <p:txStyles>
    <p:titleStyle>
      <a:lvl1pPr algn="ctr" defTabSz="685800" rtl="1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r" defTabSz="6858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8" descr="data:image/jpeg;base64,/9j/4AAQSkZJRgABAQAAAQABAAD/2wCEAAkGBxQTEhQUEBQVFhQXFx0WFxYYFxcYGxoWFRofGxkXGBcYISggGRslHRUWIjEnMSkrMi4wGh8zODMsNygtLisBCgoKDg0OGxAQGywmICQvMCwtLDQsMCwsNCwsNCwsLCwsLCwsLCwsLCwsLCwsLCwsLCwsLCwsLCwsLCwsLCwsLP/AABEIAJMAfQMBEQACEQEDEQH/xAAbAAEAAgMBAQAAAAAAAAAAAAAABQcDBAYCAf/EAD0QAAIBAwIEBAEKBAQHAAAAAAECAwAEERIhBQYxQRMiUWFxBxQjMkJSYnKRoYGxwfAkNHOCFTVTsrPR0v/EABsBAQACAwEBAAAAAAAAAAAAAAACBAEDBgUH/8QAMxEAAgIBAwIEBAUDBQEAAAAAAAECAxEEEiEFMRMiQVEycYGRFDRhodGxwfAVI0JS4Qb/2gAMAwEAAhEDEQA/ALxoBQCgFAKAUAoBQCgFAKAUAoBQCgFAKAUAoBQCgFAKAUAoBQCgFAKAUAoBQCgFAKAUAoBQCgFAKAUAoBQCgFAKAUAoBQCgFAfCfWg7kTbczWskvhJMhfOAM9T6A9Ca1q2LeMluehvhDxJReCWrYVD7QCgMc8yopZyFUDJJOAB6k1hvBKMXJ4S5NDhfMFvcMVglV2HUDrj1weoqMbIy7M33aO6lZsi0SdTKwoBQGC7ukiQvKwVR1YnAFYbS5ZOFcpvbFZZ9tLlZEV42DIwyrDoQaJp8oxOEoScZLDRmrJEUAoDQ4xxiK2QvO4Udh3J9FHc1CU1FZZv0+msvltgslS81c6y3eUTMcPTSDuw/Gf6fzqlZc5cLsdfoOkV6fzT5l/Q5YVoPYaysM73lL5QGjxFeZdOgk+0v5vvD361aq1GOJHOdQ6KpZnRw/YtC2uFkUPGwZWGQQcgiriafY5acJQe2SwyK5j5lhs1zIcuR5Yx9Y/8Aoe9QnZGC5LWj0NupliC49/QqLmTmea8b6Q6YwcrGPqj3P3jVGy2UzsdF02rSrK5fuQ8ErIwZCVZTkMDgg+xrUnh8F6dcZxcZLKZZXKfyhhsRXuAegl7H847H36fCrlWo9JHLdQ6I4ZnRyvYsNHBAIIIO4I6Yq0c8008MgOZ+bYbMYJ1y9owd/ix+yK12XKBf0XTrdU+OF7lR8f5gmu31TNsDlUH1V+A7n3qhOxz7nY6PQVaVYgufct/kX/IW35P6mvQq+BHGdS/NT+ZPVsKJ8oDj+a+e47bMcGJZunXyqfxEdT7fyqvbeo8LuexoOkWajzT4iVRxPiMlxIZJnLMe57D0A7CqUpOTyzr9Ppq6Iba0atRN4oBQEpwbmG4tQwgfSG6qRkZ9QD0NTjZKPYpanQU6hpzXKI+4nZ2LyMWZjksTkk1FtvllquuNcdsVhGOsExQCgJfhnM1zBGYoZCEPQddP5c9K2RtlFYRQv6bRdNTkuSKdySSxJJOSTuST3JrWy9GKisRPNDJenIwxYW2f+mP36V6dXwI+fdR/NT+ZK8Qv44ULzOEUdz/IepqTkkssrVUztltgssqrmrn6SfMdtmOLoW6O3/yP3qlZe3xE6zQdFjVidvL9vQ4sVXPeAFDDaSyzu+VPk+eXEl3lE6iPozD8X3R+/wAKs16dvmRz2v63GGYUcv3JnnzgVikAZisMijEekbtj7JX7Q9+1bLq4bSj0vV6uVuFmSfcquqR2AoBQHQ8lWFtNOBdyaR9lDsHPoW7fDvW2mMXLzHl9Uv1FdWaV837Fg8y8hw3C6oAIpQNsDytjswH8/wCdWrKFLsc7our20PE+UVVxbhUttIY50KnsezD1U9xVKcHF4Z1um1VeojugzSqJZFAdHyQtmZ/8bn8GceHn8f8AeK3U7M+Y8rqr1Kq/2Pr7l2x4wNOMY2x0x7V6Bw7znkqb5WpCbqNSTgRggdgSTk49apar4sHXf/PxXgyl65OIqse+b/B+ES3L6IELHufsqPVj2qcIOT4K2p1dWnjumy2eVeSorXDv9JN94jZfyDt8etXa6VHn1OO13VbdS9q4j7fydTW88sorneQtfXGok4fSM9gBsB6DevMu+Nne9JilpINEHWs9IkuG8CuJ0Z4YmZV6kd/Zc9T7VKNcpLKRTu11FMlGcuWRzKQcEEEbEHYg+hFRLUZKSyj5Qz3Lv+T6VmsICxJOGGScnAkYDf4ACvSp+BHAdTio6qaRLcU4ZFcIY5kDKfXqD6g9jU5RUlhlWm+ymW6DwyqeauRZbbMkOZYfh51H4gOo96o2UOPK7HW6DrMLsQs4l+zOQrQe4KAvTkU/4C2/0wP4AnFenV8CPn3UVjVT+ZwHysf5xP8ASH/caqan4jo+gfl5fMx8q8hy3GJJ8xRdQMedh7A/VHvSuhy5ZLX9ahT5KuX+xa3DeHRwII4UCqOw7n1J7mrsYqKwjkrrp3S3TeWbdSNQoCiOcFJv7gAEky4AAySSBsB3rzLV/uM73pslHRwb7YOp5U+TstiS9yB1EQ6n857fCt9en9ZHk6/rfeFH3/gsqCBUUKgCqBgADAA+FW0kjmpScnmT5Od5p5NhuwWH0c3ZwOvs47j961WUqfzPQ0PU7dM8d4+38FScb4JNavonXH3WG6sPY/0qjOtwfJ2Ok1tWpjmD+nqW38nH/L4P9/8A5Gq/T8COM6r+bn/nojpq2nng0BxXNfIUc+ZLfEcvUj7DfEdj71XsoUuUe1oOsWUYjZzH9yq+I8PkgcxzIUYdj39we4qlKLi8M66jUV3R3QeS6uRP8hbfk/qa9Gr4EcJ1L81P5mfiXD7QzJLcCPxVGFLsBtnrgnB370lGOcshVdqFW4V5w++CSNymnXrXT97Ix+vSp5RX2SzjHIW6QrqDqVHVsjH69KZQcJJ4a5Pkt7GuNToudxlgMj2z1puRlVzfZM9wzq4yjBh6ggj9qZTMSjKPDRErZ2cU7zfRLMx8xZhkHHYE7VDEFLPqWfE1E61DnaiVE6+XzL5vq7jf4etTyitsl7AXCEkBlyv1hkbfH0plDZL2PD3sYAYyIFPQlgAfge9NyMqubeEma9ylvcoyOY5E7jIOPfbpUXtksGyDtpkpLKZ94OkEcaxWxTQg2CsGxk5339SazHalhGLnbKW+xPLNiG8jc4R0YjsGBP7VlSTISrnFZaZ9+cpgtrXSDgnIwD6E9qZRjZLOMHrxlzp1DURkDIzj1x6UyhteM4I7jPDbe6i+n0snUPkDHuH7VGUYyXJv0991E819/Y2eFWCQQpFHkoi4BJySPUmsxWFhGu62Vs3OXdnN8y8sW13dKJpZRKY8hEKYCKevmU4yT61qsqjOXLPR0evv01LcIrGe79/uclLw/wAO3mt/pHhjv1VguNWhkGMDGM6iO3WtG3Ca9Mnq+OpWxu4UnDj2zkkjy0lvcS2okkFvNbmRt1yDGfhg9PTvUvD2txzw0Vnr5W1xvcVujLH6GhHy14h4bFcmQa4pAV2BUKdagAg4PnwfgKx4edqZv/H+Grp1JcNP+x0fJ/ChaX1zbxsxj8JJBqxnJJG+AB2rbVDZJxPP1+pep08LZJZy0aNzydDPxC4SV5fqLNkFc5csCN16eXaoOmMpvJYr6nbTpIOKXdr7Edw/hoQ2ba2Pg3rwLnGNJOc/HNYjHGOfU2XX742cLzQTfzJC+5YWG9jVJZNN0kyTHIzgoWLLt6465qTrxNc9zTXrnZppboryY2/dEVHy0pjs0lMgje5kRRsPo2HlbGNiSmf93vUPD4SfuWvx7U7JxSyor7klPyhFbXltHBJIFuFlifddQXwmOQceoHUHcCpOpRkkn3NC6jO/TzlZFZjhr7o923K8dlf2yQySFZ0lR9WnOBGSMaQB1A7dqyqlCaw+5GzXz1WlnKcVmOMfc+HlKOxvLJoZJCZJGQ6ivTQemlRTwlCSwZ/1Keq09kZxXCT4+Z6sOU1ZeIQ65PALqVbbLPGNbdsEa9un2aKr4kQn1BqVM8Lcv6Pg0eE2QJ4ZOzsWfVARnYImsDHfONutQUfhZuuu4vrSWE1L6vBptc6IJrR/ENtKzG1cdWZH2T3DMP7zWM4Ti+3ob4wUpw1EMborzL+5aHAbZoraCNzlkiRWPuqgGrkFiKRzepmp3TlHs22ax4YxvvnGRoEHhgdyxYk/wAx+tR2+fcTV6Wn8L1zkhbrhF7GLhrQoHmuPE3xtGEC9wdyVqDhNZ2+rLkNTp57FcniMcfXJn5X4TdiZp79lZwnhoFxsuck7AUrhLOZENZqKHWq6E0s5ZI8R4W0l5bTAgJCsmr1JfSAB+hqco5kmVqr1CmcP+2P2Pttwx1vZrg40vEkajvlSST8NxRR8zkJXp0Rq9m39yP5a4VdLcz3F4ykuojQKc4RWLDt21VGEZbm5FjVaimVMKql25fzNe65Xla1kRWCzfOGuIz2B1ZUE/AVh1txx6kq9bCN0ZSXl27We+WeD3Rn+c8QYF1UxxquMAH6zbbZOKQjLO6Q1mo06r8LTrju2SfNvCHuIMRNplRhJG34lNTsi5Lgr6LURpszNZi+GRfLXBroz/OeIMC6qUjVcYAP1m27nFQhCWd0izq9TQq/C064fLZv8c4XK9xDPDpzCkmAe7uhVR7DfOfapSi3JNFfT3whVKuX/ACx+zycy3B+LSSwvM8X0T6gQRtnZjjG+2a1bLW02ektToIVyjBPzLB1fNUN00IWyKhy3mLYHkwc4yO5xW6xSaxE8zRTojZuu7ETacryiGyjYqDCXZz13cHAHru37VDw3hL2LMtbDxLJJcSxj6GO05UlewNvcsPERi0LL9jG6nPvk/rWFU3DayUtfCGp8WtcPuv6nU8HSRYIhOQZQgDkdNWN63RTwsnm3uDsk4ds8EdxPiEqXltCjKElV2bK5I8LTsDnvr9O1Rk2pJG6quEqZTfdY/cyXfE/CnfxpFWERq2676nZlxqz08vp3o5YfPYxXT4lfkWZZwe5+MRNDM0UyKUBBdgcI2MglTgkd/esuaa4ZFaecZpSj3MkXGIvMC+WRBI/lYeUjOobdDv603oi6J98cN4R6PGoQyqXALYAyGAywyFJIwGIxsd9xWd8QtPY+UjFHzFbNkLKrY9ATvq04GBudW2OtY8SPuSeluisuJ4n4wgdCJRp0Oxj0MXbR3A6jGDtjesOaEdPJp8fU92XH4ZEhbJUzbIpVsk4zgbb7b/r6VlWJpMWaayMpLHw9zehukYMVOykqxIIwV69fSpJo0uEljPqaZ45CQ2l8kKXA0tllH2kGPOOm4zUd6Nn4eeeV64NXgV7LNCZi+zxhlUxkaGIyQCca16Y/jvWISbjk231Rrs8PHZ4I1ePzf8Na61R+KNRxp8uFcrjGc9s9ahvezcWPwtf4rwsPH/mScTi0ahVlkGvC6jg4Bk2XJGy5Owya2bl6lN0yllxXH8GKXigT5yxkVxGBhFU5Q6ejEZzk7+wrDljJmNLltWO5q8L42Age4lB1oJAvhspQYGsnb6gLDDfuaxGfGWbLtO1Nxguzx/n6nQq2RkdK2lPGCC49ZyfOLa4jQv4WtWQEA6ZQvmGdiQUG3vWuaeU0W9POPhzrk8Z7fQ0uP2k08U7LEwLokaISuo6HLMx3wB5sde1QmnJPg26ayFU4py4Ty2Y76xmY8QIif6aJFj3XchGU99t2FZafPBmuda8PMuzeTYueDSObZlGn6MQ3CnG8QAbG3XdSPg5o4t4ZGF8YqafvmPzMC8NcTSq9t4oaXxY5Sw0r0PmXOdSkbYHpuKxteXwbHbFwjJTxhYa9T7acNc2rRSwuCZ3fYqHAaRnWRCDjUMqayovbjBCVyVqlGS7fT5GOGwudcHiqzaVmUv5AcSbIXAP1sDfFR2y4Ju2lKW14zjj5d8HqazccNQOvhzW6qyZIP0kWMfV7Nuv8azh7Mdmh4kXqm1zGWc/Jkw/DGazeHOHeNgW/HIDk/qxrZt8uCorUrlL0T/YinspX+bMYmVrdHDAFfMWjMYRd9xk6u3QVDDeOOxZVsI70nndj6c5JPgUTx2USOjB0iCFNs6lXG2+P3qUU1DBovnGWock+G85OaHLzf8NaM2v+JOoDaPVkuSDqz0wR3rV4fkxjkvfio/i92/y/X2M/FbK5k1gQNj6BkwUGRGys4ffJfYgdsYrMlJ+nsRosphzu/wC3v6p4JB4JS16fBf6VFCbruQmkjr6mpYfPBoU4JVrd2fJo31hcPEkYhbHzXw9igIkwBhznJXbbG3rUXGWEsehujZUpynu/5Z+n6fqdZw0Hwo9alWCgFTjIIHTbat0ex512HN4fqbNSNYoBQCgFAKAUBqXfDYpHR5EDNGcoT2P9gVFxT5NkLZwTUX37m3UjWKAUAoBQCgFAKAUAoBQCgFAKAUAoBQCgFAKAUAoBQCgFAKAUAoBQCgFAKAUAoBQCgFAKAUAoBQCgFAKAUAoBQCgFAKAUAoBQCgFAKAUAoBQCgFAKAUAoBQCgFAKAUAoBQCgP/9k="/>
          <p:cNvSpPr>
            <a:spLocks noChangeAspect="1" noChangeArrowheads="1"/>
          </p:cNvSpPr>
          <p:nvPr/>
        </p:nvSpPr>
        <p:spPr bwMode="auto">
          <a:xfrm>
            <a:off x="7835504" y="748903"/>
            <a:ext cx="228600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sz="1350"/>
          </a:p>
        </p:txBody>
      </p:sp>
      <p:sp>
        <p:nvSpPr>
          <p:cNvPr id="3077" name="AutoShape 10" descr="data:image/jpeg;base64,/9j/4AAQSkZJRgABAQAAAQABAAD/2wCEAAkGBxQTEhQUEBQVFhQXFx0WFxYYFxcYGxoWFRofGxkXGBcYISggGRslHRUWIjEnMSkrMi4wGh8zODMsNygtLisBCgoKDg0OGxAQGywmICQvMCwtLDQsMCwsNCwsNCwsLCwsLCwsLCwsLCwsLCwsLCwsLCwsLCwsLCwsLCwsLCwsLP/AABEIAJMAfQMBEQACEQEDEQH/xAAbAAEAAgMBAQAAAAAAAAAAAAAABQcDBAYCAf/EAD0QAAIBAwIEBAEKBAQHAAAAAAECAwAEERIhBQYxQRMiUWFxBxQjMkJSYnKRoYGxwfAkNHOCFTVTsrPR0v/EABsBAQACAwEBAAAAAAAAAAAAAAACBAEDBgUH/8QAMxEAAgIBAwIEBAUDBQEAAAAAAAECAxEEEiEFMRMiQVEycYGRFDRhodGxwfAVI0JS4Qb/2gAMAwEAAhEDEQA/ALxoBQCgFAKAUAoBQCgFAKAUAoBQCgFAKAUAoBQCgFAKAUAoBQCgFAKAUAoBQCgFAKAUAoBQCgFAKAUAoBQCgFAKAUAoBQCgFAfCfWg7kTbczWskvhJMhfOAM9T6A9Ca1q2LeMluehvhDxJReCWrYVD7QCgMc8yopZyFUDJJOAB6k1hvBKMXJ4S5NDhfMFvcMVglV2HUDrj1weoqMbIy7M33aO6lZsi0SdTKwoBQGC7ukiQvKwVR1YnAFYbS5ZOFcpvbFZZ9tLlZEV42DIwyrDoQaJp8oxOEoScZLDRmrJEUAoDQ4xxiK2QvO4Udh3J9FHc1CU1FZZv0+msvltgslS81c6y3eUTMcPTSDuw/Gf6fzqlZc5cLsdfoOkV6fzT5l/Q5YVoPYaysM73lL5QGjxFeZdOgk+0v5vvD361aq1GOJHOdQ6KpZnRw/YtC2uFkUPGwZWGQQcgiriafY5acJQe2SwyK5j5lhs1zIcuR5Yx9Y/8Aoe9QnZGC5LWj0NupliC49/QqLmTmea8b6Q6YwcrGPqj3P3jVGy2UzsdF02rSrK5fuQ8ErIwZCVZTkMDgg+xrUnh8F6dcZxcZLKZZXKfyhhsRXuAegl7H847H36fCrlWo9JHLdQ6I4ZnRyvYsNHBAIIIO4I6Yq0c8008MgOZ+bYbMYJ1y9owd/ix+yK12XKBf0XTrdU+OF7lR8f5gmu31TNsDlUH1V+A7n3qhOxz7nY6PQVaVYgufct/kX/IW35P6mvQq+BHGdS/NT+ZPVsKJ8oDj+a+e47bMcGJZunXyqfxEdT7fyqvbeo8LuexoOkWajzT4iVRxPiMlxIZJnLMe57D0A7CqUpOTyzr9Ppq6Iba0atRN4oBQEpwbmG4tQwgfSG6qRkZ9QD0NTjZKPYpanQU6hpzXKI+4nZ2LyMWZjksTkk1FtvllquuNcdsVhGOsExQCgJfhnM1zBGYoZCEPQddP5c9K2RtlFYRQv6bRdNTkuSKdySSxJJOSTuST3JrWy9GKisRPNDJenIwxYW2f+mP36V6dXwI+fdR/NT+ZK8Qv44ULzOEUdz/IepqTkkssrVUztltgssqrmrn6SfMdtmOLoW6O3/yP3qlZe3xE6zQdFjVidvL9vQ4sVXPeAFDDaSyzu+VPk+eXEl3lE6iPozD8X3R+/wAKs16dvmRz2v63GGYUcv3JnnzgVikAZisMijEekbtj7JX7Q9+1bLq4bSj0vV6uVuFmSfcquqR2AoBQHQ8lWFtNOBdyaR9lDsHPoW7fDvW2mMXLzHl9Uv1FdWaV837Fg8y8hw3C6oAIpQNsDytjswH8/wCdWrKFLsc7our20PE+UVVxbhUttIY50KnsezD1U9xVKcHF4Z1um1VeojugzSqJZFAdHyQtmZ/8bn8GceHn8f8AeK3U7M+Y8rqr1Kq/2Pr7l2x4wNOMY2x0x7V6Bw7znkqb5WpCbqNSTgRggdgSTk49apar4sHXf/PxXgyl65OIqse+b/B+ES3L6IELHufsqPVj2qcIOT4K2p1dWnjumy2eVeSorXDv9JN94jZfyDt8etXa6VHn1OO13VbdS9q4j7fydTW88sorneQtfXGok4fSM9gBsB6DevMu+Nne9JilpINEHWs9IkuG8CuJ0Z4YmZV6kd/Zc9T7VKNcpLKRTu11FMlGcuWRzKQcEEEbEHYg+hFRLUZKSyj5Qz3Lv+T6VmsICxJOGGScnAkYDf4ACvSp+BHAdTio6qaRLcU4ZFcIY5kDKfXqD6g9jU5RUlhlWm+ymW6DwyqeauRZbbMkOZYfh51H4gOo96o2UOPK7HW6DrMLsQs4l+zOQrQe4KAvTkU/4C2/0wP4AnFenV8CPn3UVjVT+ZwHysf5xP8ASH/caqan4jo+gfl5fMx8q8hy3GJJ8xRdQMedh7A/VHvSuhy5ZLX9ahT5KuX+xa3DeHRwII4UCqOw7n1J7mrsYqKwjkrrp3S3TeWbdSNQoCiOcFJv7gAEky4AAySSBsB3rzLV/uM73pslHRwb7YOp5U+TstiS9yB1EQ6n857fCt9en9ZHk6/rfeFH3/gsqCBUUKgCqBgADAA+FW0kjmpScnmT5Od5p5NhuwWH0c3ZwOvs47j961WUqfzPQ0PU7dM8d4+38FScb4JNavonXH3WG6sPY/0qjOtwfJ2Ok1tWpjmD+nqW38nH/L4P9/8A5Gq/T8COM6r+bn/nojpq2nng0BxXNfIUc+ZLfEcvUj7DfEdj71XsoUuUe1oOsWUYjZzH9yq+I8PkgcxzIUYdj39we4qlKLi8M66jUV3R3QeS6uRP8hbfk/qa9Gr4EcJ1L81P5mfiXD7QzJLcCPxVGFLsBtnrgnB370lGOcshVdqFW4V5w++CSNymnXrXT97Ix+vSp5RX2SzjHIW6QrqDqVHVsjH69KZQcJJ4a5Pkt7GuNToudxlgMj2z1puRlVzfZM9wzq4yjBh6ggj9qZTMSjKPDRErZ2cU7zfRLMx8xZhkHHYE7VDEFLPqWfE1E61DnaiVE6+XzL5vq7jf4etTyitsl7AXCEkBlyv1hkbfH0plDZL2PD3sYAYyIFPQlgAfge9NyMqubeEma9ylvcoyOY5E7jIOPfbpUXtksGyDtpkpLKZ94OkEcaxWxTQg2CsGxk5339SazHalhGLnbKW+xPLNiG8jc4R0YjsGBP7VlSTISrnFZaZ9+cpgtrXSDgnIwD6E9qZRjZLOMHrxlzp1DURkDIzj1x6UyhteM4I7jPDbe6i+n0snUPkDHuH7VGUYyXJv0991E819/Y2eFWCQQpFHkoi4BJySPUmsxWFhGu62Vs3OXdnN8y8sW13dKJpZRKY8hEKYCKevmU4yT61qsqjOXLPR0evv01LcIrGe79/uclLw/wAO3mt/pHhjv1VguNWhkGMDGM6iO3WtG3Ca9Mnq+OpWxu4UnDj2zkkjy0lvcS2okkFvNbmRt1yDGfhg9PTvUvD2txzw0Vnr5W1xvcVujLH6GhHy14h4bFcmQa4pAV2BUKdagAg4PnwfgKx4edqZv/H+Grp1JcNP+x0fJ/ChaX1zbxsxj8JJBqxnJJG+AB2rbVDZJxPP1+pep08LZJZy0aNzydDPxC4SV5fqLNkFc5csCN16eXaoOmMpvJYr6nbTpIOKXdr7Edw/hoQ2ba2Pg3rwLnGNJOc/HNYjHGOfU2XX742cLzQTfzJC+5YWG9jVJZNN0kyTHIzgoWLLt6465qTrxNc9zTXrnZppboryY2/dEVHy0pjs0lMgje5kRRsPo2HlbGNiSmf93vUPD4SfuWvx7U7JxSyor7klPyhFbXltHBJIFuFlifddQXwmOQceoHUHcCpOpRkkn3NC6jO/TzlZFZjhr7o923K8dlf2yQySFZ0lR9WnOBGSMaQB1A7dqyqlCaw+5GzXz1WlnKcVmOMfc+HlKOxvLJoZJCZJGQ6ivTQemlRTwlCSwZ/1Keq09kZxXCT4+Z6sOU1ZeIQ65PALqVbbLPGNbdsEa9un2aKr4kQn1BqVM8Lcv6Pg0eE2QJ4ZOzsWfVARnYImsDHfONutQUfhZuuu4vrSWE1L6vBptc6IJrR/ENtKzG1cdWZH2T3DMP7zWM4Ti+3ob4wUpw1EMborzL+5aHAbZoraCNzlkiRWPuqgGrkFiKRzepmp3TlHs22ax4YxvvnGRoEHhgdyxYk/wAx+tR2+fcTV6Wn8L1zkhbrhF7GLhrQoHmuPE3xtGEC9wdyVqDhNZ2+rLkNTp57FcniMcfXJn5X4TdiZp79lZwnhoFxsuck7AUrhLOZENZqKHWq6E0s5ZI8R4W0l5bTAgJCsmr1JfSAB+hqco5kmVqr1CmcP+2P2Pttwx1vZrg40vEkajvlSST8NxRR8zkJXp0Rq9m39yP5a4VdLcz3F4ykuojQKc4RWLDt21VGEZbm5FjVaimVMKql25fzNe65Xla1kRWCzfOGuIz2B1ZUE/AVh1txx6kq9bCN0ZSXl27We+WeD3Rn+c8QYF1UxxquMAH6zbbZOKQjLO6Q1mo06r8LTrju2SfNvCHuIMRNplRhJG34lNTsi5Lgr6LURpszNZi+GRfLXBroz/OeIMC6qUjVcYAP1m27nFQhCWd0izq9TQq/C064fLZv8c4XK9xDPDpzCkmAe7uhVR7DfOfapSi3JNFfT3whVKuX/ACx+zycy3B+LSSwvM8X0T6gQRtnZjjG+2a1bLW02ektToIVyjBPzLB1fNUN00IWyKhy3mLYHkwc4yO5xW6xSaxE8zRTojZuu7ETacryiGyjYqDCXZz13cHAHru37VDw3hL2LMtbDxLJJcSxj6GO05UlewNvcsPERi0LL9jG6nPvk/rWFU3DayUtfCGp8WtcPuv6nU8HSRYIhOQZQgDkdNWN63RTwsnm3uDsk4ds8EdxPiEqXltCjKElV2bK5I8LTsDnvr9O1Rk2pJG6quEqZTfdY/cyXfE/CnfxpFWERq2676nZlxqz08vp3o5YfPYxXT4lfkWZZwe5+MRNDM0UyKUBBdgcI2MglTgkd/esuaa4ZFaecZpSj3MkXGIvMC+WRBI/lYeUjOobdDv603oi6J98cN4R6PGoQyqXALYAyGAywyFJIwGIxsd9xWd8QtPY+UjFHzFbNkLKrY9ATvq04GBudW2OtY8SPuSeluisuJ4n4wgdCJRp0Oxj0MXbR3A6jGDtjesOaEdPJp8fU92XH4ZEhbJUzbIpVsk4zgbb7b/r6VlWJpMWaayMpLHw9zehukYMVOykqxIIwV69fSpJo0uEljPqaZ45CQ2l8kKXA0tllH2kGPOOm4zUd6Nn4eeeV64NXgV7LNCZi+zxhlUxkaGIyQCca16Y/jvWISbjk231Rrs8PHZ4I1ePzf8Na61R+KNRxp8uFcrjGc9s9ahvezcWPwtf4rwsPH/mScTi0ahVlkGvC6jg4Bk2XJGy5Owya2bl6lN0yllxXH8GKXigT5yxkVxGBhFU5Q6ejEZzk7+wrDljJmNLltWO5q8L42Age4lB1oJAvhspQYGsnb6gLDDfuaxGfGWbLtO1Nxguzx/n6nQq2RkdK2lPGCC49ZyfOLa4jQv4WtWQEA6ZQvmGdiQUG3vWuaeU0W9POPhzrk8Z7fQ0uP2k08U7LEwLokaISuo6HLMx3wB5sde1QmnJPg26ayFU4py4Ty2Y76xmY8QIif6aJFj3XchGU99t2FZafPBmuda8PMuzeTYueDSObZlGn6MQ3CnG8QAbG3XdSPg5o4t4ZGF8YqafvmPzMC8NcTSq9t4oaXxY5Sw0r0PmXOdSkbYHpuKxteXwbHbFwjJTxhYa9T7acNc2rRSwuCZ3fYqHAaRnWRCDjUMqayovbjBCVyVqlGS7fT5GOGwudcHiqzaVmUv5AcSbIXAP1sDfFR2y4Ju2lKW14zjj5d8HqazccNQOvhzW6qyZIP0kWMfV7Nuv8azh7Mdmh4kXqm1zGWc/Jkw/DGazeHOHeNgW/HIDk/qxrZt8uCorUrlL0T/YinspX+bMYmVrdHDAFfMWjMYRd9xk6u3QVDDeOOxZVsI70nndj6c5JPgUTx2USOjB0iCFNs6lXG2+P3qUU1DBovnGWock+G85OaHLzf8NaM2v+JOoDaPVkuSDqz0wR3rV4fkxjkvfio/i92/y/X2M/FbK5k1gQNj6BkwUGRGys4ffJfYgdsYrMlJ+nsRosphzu/wC3v6p4JB4JS16fBf6VFCbruQmkjr6mpYfPBoU4JVrd2fJo31hcPEkYhbHzXw9igIkwBhznJXbbG3rUXGWEsehujZUpynu/5Z+n6fqdZw0Hwo9alWCgFTjIIHTbat0ex512HN4fqbNSNYoBQCgFAKAUBqXfDYpHR5EDNGcoT2P9gVFxT5NkLZwTUX37m3UjWKAUAoBQCgFAKAUAoBQCgFAKAUAoBQCgFAKAUAoBQCgFAKAUAoBQCgFAKAUAoBQCgFAKAUAoBQCgFAKAUAoBQCgFAKAUAoBQCgFAKAUAoBQCgFAKAUAoBQCgFAKAUAoBQCgP/9k="/>
          <p:cNvSpPr>
            <a:spLocks noChangeAspect="1" noChangeArrowheads="1"/>
          </p:cNvSpPr>
          <p:nvPr/>
        </p:nvSpPr>
        <p:spPr bwMode="auto">
          <a:xfrm>
            <a:off x="7949804" y="863204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sz="1350"/>
          </a:p>
        </p:txBody>
      </p:sp>
      <p:sp>
        <p:nvSpPr>
          <p:cNvPr id="3078" name="AutoShape 12" descr="data:image/jpeg;base64,/9j/4AAQSkZJRgABAQAAAQABAAD/2wCEAAkGBxQTEhQUEBQVFhQXFx0WFxYYFxcYGxoWFRofGxkXGBcYISggGRslHRUWIjEnMSkrMi4wGh8zODMsNygtLisBCgoKDg0OGxAQGywmICQvMCwtLDQsMCwsNCwsNCwsLCwsLCwsLCwsLCwsLCwsLCwsLCwsLCwsLCwsLCwsLCwsLP/AABEIAJMAfQMBEQACEQEDEQH/xAAbAAEAAgMBAQAAAAAAAAAAAAAABQcDBAYCAf/EAD0QAAIBAwIEBAEKBAQHAAAAAAECAwAEERIhBQYxQRMiUWFxBxQjMkJSYnKRoYGxwfAkNHOCFTVTsrPR0v/EABsBAQACAwEBAAAAAAAAAAAAAAACBAEDBgUH/8QAMxEAAgIBAwIEBAUDBQEAAAAAAAECAxEEEiEFMRMiQVEycYGRFDRhodGxwfAVI0JS4Qb/2gAMAwEAAhEDEQA/ALxoBQCgFAKAUAoBQCgFAKAUAoBQCgFAKAUAoBQCgFAKAUAoBQCgFAKAUAoBQCgFAKAUAoBQCgFAKAUAoBQCgFAKAUAoBQCgFAfCfWg7kTbczWskvhJMhfOAM9T6A9Ca1q2LeMluehvhDxJReCWrYVD7QCgMc8yopZyFUDJJOAB6k1hvBKMXJ4S5NDhfMFvcMVglV2HUDrj1weoqMbIy7M33aO6lZsi0SdTKwoBQGC7ukiQvKwVR1YnAFYbS5ZOFcpvbFZZ9tLlZEV42DIwyrDoQaJp8oxOEoScZLDRmrJEUAoDQ4xxiK2QvO4Udh3J9FHc1CU1FZZv0+msvltgslS81c6y3eUTMcPTSDuw/Gf6fzqlZc5cLsdfoOkV6fzT5l/Q5YVoPYaysM73lL5QGjxFeZdOgk+0v5vvD361aq1GOJHOdQ6KpZnRw/YtC2uFkUPGwZWGQQcgiriafY5acJQe2SwyK5j5lhs1zIcuR5Yx9Y/8Aoe9QnZGC5LWj0NupliC49/QqLmTmea8b6Q6YwcrGPqj3P3jVGy2UzsdF02rSrK5fuQ8ErIwZCVZTkMDgg+xrUnh8F6dcZxcZLKZZXKfyhhsRXuAegl7H847H36fCrlWo9JHLdQ6I4ZnRyvYsNHBAIIIO4I6Yq0c8008MgOZ+bYbMYJ1y9owd/ix+yK12XKBf0XTrdU+OF7lR8f5gmu31TNsDlUH1V+A7n3qhOxz7nY6PQVaVYgufct/kX/IW35P6mvQq+BHGdS/NT+ZPVsKJ8oDj+a+e47bMcGJZunXyqfxEdT7fyqvbeo8LuexoOkWajzT4iVRxPiMlxIZJnLMe57D0A7CqUpOTyzr9Ppq6Iba0atRN4oBQEpwbmG4tQwgfSG6qRkZ9QD0NTjZKPYpanQU6hpzXKI+4nZ2LyMWZjksTkk1FtvllquuNcdsVhGOsExQCgJfhnM1zBGYoZCEPQddP5c9K2RtlFYRQv6bRdNTkuSKdySSxJJOSTuST3JrWy9GKisRPNDJenIwxYW2f+mP36V6dXwI+fdR/NT+ZK8Qv44ULzOEUdz/IepqTkkssrVUztltgssqrmrn6SfMdtmOLoW6O3/yP3qlZe3xE6zQdFjVidvL9vQ4sVXPeAFDDaSyzu+VPk+eXEl3lE6iPozD8X3R+/wAKs16dvmRz2v63GGYUcv3JnnzgVikAZisMijEekbtj7JX7Q9+1bLq4bSj0vV6uVuFmSfcquqR2AoBQHQ8lWFtNOBdyaR9lDsHPoW7fDvW2mMXLzHl9Uv1FdWaV837Fg8y8hw3C6oAIpQNsDytjswH8/wCdWrKFLsc7our20PE+UVVxbhUttIY50KnsezD1U9xVKcHF4Z1um1VeojugzSqJZFAdHyQtmZ/8bn8GceHn8f8AeK3U7M+Y8rqr1Kq/2Pr7l2x4wNOMY2x0x7V6Bw7znkqb5WpCbqNSTgRggdgSTk49apar4sHXf/PxXgyl65OIqse+b/B+ES3L6IELHufsqPVj2qcIOT4K2p1dWnjumy2eVeSorXDv9JN94jZfyDt8etXa6VHn1OO13VbdS9q4j7fydTW88sorneQtfXGok4fSM9gBsB6DevMu+Nne9JilpINEHWs9IkuG8CuJ0Z4YmZV6kd/Zc9T7VKNcpLKRTu11FMlGcuWRzKQcEEEbEHYg+hFRLUZKSyj5Qz3Lv+T6VmsICxJOGGScnAkYDf4ACvSp+BHAdTio6qaRLcU4ZFcIY5kDKfXqD6g9jU5RUlhlWm+ymW6DwyqeauRZbbMkOZYfh51H4gOo96o2UOPK7HW6DrMLsQs4l+zOQrQe4KAvTkU/4C2/0wP4AnFenV8CPn3UVjVT+ZwHysf5xP8ASH/caqan4jo+gfl5fMx8q8hy3GJJ8xRdQMedh7A/VHvSuhy5ZLX9ahT5KuX+xa3DeHRwII4UCqOw7n1J7mrsYqKwjkrrp3S3TeWbdSNQoCiOcFJv7gAEky4AAySSBsB3rzLV/uM73pslHRwb7YOp5U+TstiS9yB1EQ6n857fCt9en9ZHk6/rfeFH3/gsqCBUUKgCqBgADAA+FW0kjmpScnmT5Od5p5NhuwWH0c3ZwOvs47j961WUqfzPQ0PU7dM8d4+38FScb4JNavonXH3WG6sPY/0qjOtwfJ2Ok1tWpjmD+nqW38nH/L4P9/8A5Gq/T8COM6r+bn/nojpq2nng0BxXNfIUc+ZLfEcvUj7DfEdj71XsoUuUe1oOsWUYjZzH9yq+I8PkgcxzIUYdj39we4qlKLi8M66jUV3R3QeS6uRP8hbfk/qa9Gr4EcJ1L81P5mfiXD7QzJLcCPxVGFLsBtnrgnB370lGOcshVdqFW4V5w++CSNymnXrXT97Ix+vSp5RX2SzjHIW6QrqDqVHVsjH69KZQcJJ4a5Pkt7GuNToudxlgMj2z1puRlVzfZM9wzq4yjBh6ggj9qZTMSjKPDRErZ2cU7zfRLMx8xZhkHHYE7VDEFLPqWfE1E61DnaiVE6+XzL5vq7jf4etTyitsl7AXCEkBlyv1hkbfH0plDZL2PD3sYAYyIFPQlgAfge9NyMqubeEma9ylvcoyOY5E7jIOPfbpUXtksGyDtpkpLKZ94OkEcaxWxTQg2CsGxk5339SazHalhGLnbKW+xPLNiG8jc4R0YjsGBP7VlSTISrnFZaZ9+cpgtrXSDgnIwD6E9qZRjZLOMHrxlzp1DURkDIzj1x6UyhteM4I7jPDbe6i+n0snUPkDHuH7VGUYyXJv0991E819/Y2eFWCQQpFHkoi4BJySPUmsxWFhGu62Vs3OXdnN8y8sW13dKJpZRKY8hEKYCKevmU4yT61qsqjOXLPR0evv01LcIrGe79/uclLw/wAO3mt/pHhjv1VguNWhkGMDGM6iO3WtG3Ca9Mnq+OpWxu4UnDj2zkkjy0lvcS2okkFvNbmRt1yDGfhg9PTvUvD2txzw0Vnr5W1xvcVujLH6GhHy14h4bFcmQa4pAV2BUKdagAg4PnwfgKx4edqZv/H+Grp1JcNP+x0fJ/ChaX1zbxsxj8JJBqxnJJG+AB2rbVDZJxPP1+pep08LZJZy0aNzydDPxC4SV5fqLNkFc5csCN16eXaoOmMpvJYr6nbTpIOKXdr7Edw/hoQ2ba2Pg3rwLnGNJOc/HNYjHGOfU2XX742cLzQTfzJC+5YWG9jVJZNN0kyTHIzgoWLLt6465qTrxNc9zTXrnZppboryY2/dEVHy0pjs0lMgje5kRRsPo2HlbGNiSmf93vUPD4SfuWvx7U7JxSyor7klPyhFbXltHBJIFuFlifddQXwmOQceoHUHcCpOpRkkn3NC6jO/TzlZFZjhr7o923K8dlf2yQySFZ0lR9WnOBGSMaQB1A7dqyqlCaw+5GzXz1WlnKcVmOMfc+HlKOxvLJoZJCZJGQ6ivTQemlRTwlCSwZ/1Keq09kZxXCT4+Z6sOU1ZeIQ65PALqVbbLPGNbdsEa9un2aKr4kQn1BqVM8Lcv6Pg0eE2QJ4ZOzsWfVARnYImsDHfONutQUfhZuuu4vrSWE1L6vBptc6IJrR/ENtKzG1cdWZH2T3DMP7zWM4Ti+3ob4wUpw1EMborzL+5aHAbZoraCNzlkiRWPuqgGrkFiKRzepmp3TlHs22ax4YxvvnGRoEHhgdyxYk/wAx+tR2+fcTV6Wn8L1zkhbrhF7GLhrQoHmuPE3xtGEC9wdyVqDhNZ2+rLkNTp57FcniMcfXJn5X4TdiZp79lZwnhoFxsuck7AUrhLOZENZqKHWq6E0s5ZI8R4W0l5bTAgJCsmr1JfSAB+hqco5kmVqr1CmcP+2P2Pttwx1vZrg40vEkajvlSST8NxRR8zkJXp0Rq9m39yP5a4VdLcz3F4ykuojQKc4RWLDt21VGEZbm5FjVaimVMKql25fzNe65Xla1kRWCzfOGuIz2B1ZUE/AVh1txx6kq9bCN0ZSXl27We+WeD3Rn+c8QYF1UxxquMAH6zbbZOKQjLO6Q1mo06r8LTrju2SfNvCHuIMRNplRhJG34lNTsi5Lgr6LURpszNZi+GRfLXBroz/OeIMC6qUjVcYAP1m27nFQhCWd0izq9TQq/C064fLZv8c4XK9xDPDpzCkmAe7uhVR7DfOfapSi3JNFfT3whVKuX/ACx+zycy3B+LSSwvM8X0T6gQRtnZjjG+2a1bLW02ektToIVyjBPzLB1fNUN00IWyKhy3mLYHkwc4yO5xW6xSaxE8zRTojZuu7ETacryiGyjYqDCXZz13cHAHru37VDw3hL2LMtbDxLJJcSxj6GO05UlewNvcsPERi0LL9jG6nPvk/rWFU3DayUtfCGp8WtcPuv6nU8HSRYIhOQZQgDkdNWN63RTwsnm3uDsk4ds8EdxPiEqXltCjKElV2bK5I8LTsDnvr9O1Rk2pJG6quEqZTfdY/cyXfE/CnfxpFWERq2676nZlxqz08vp3o5YfPYxXT4lfkWZZwe5+MRNDM0UyKUBBdgcI2MglTgkd/esuaa4ZFaecZpSj3MkXGIvMC+WRBI/lYeUjOobdDv603oi6J98cN4R6PGoQyqXALYAyGAywyFJIwGIxsd9xWd8QtPY+UjFHzFbNkLKrY9ATvq04GBudW2OtY8SPuSeluisuJ4n4wgdCJRp0Oxj0MXbR3A6jGDtjesOaEdPJp8fU92XH4ZEhbJUzbIpVsk4zgbb7b/r6VlWJpMWaayMpLHw9zehukYMVOykqxIIwV69fSpJo0uEljPqaZ45CQ2l8kKXA0tllH2kGPOOm4zUd6Nn4eeeV64NXgV7LNCZi+zxhlUxkaGIyQCca16Y/jvWISbjk231Rrs8PHZ4I1ePzf8Na61R+KNRxp8uFcrjGc9s9ahvezcWPwtf4rwsPH/mScTi0ahVlkGvC6jg4Bk2XJGy5Owya2bl6lN0yllxXH8GKXigT5yxkVxGBhFU5Q6ejEZzk7+wrDljJmNLltWO5q8L42Age4lB1oJAvhspQYGsnb6gLDDfuaxGfGWbLtO1Nxguzx/n6nQq2RkdK2lPGCC49ZyfOLa4jQv4WtWQEA6ZQvmGdiQUG3vWuaeU0W9POPhzrk8Z7fQ0uP2k08U7LEwLokaISuo6HLMx3wB5sde1QmnJPg26ayFU4py4Ty2Y76xmY8QIif6aJFj3XchGU99t2FZafPBmuda8PMuzeTYueDSObZlGn6MQ3CnG8QAbG3XdSPg5o4t4ZGF8YqafvmPzMC8NcTSq9t4oaXxY5Sw0r0PmXOdSkbYHpuKxteXwbHbFwjJTxhYa9T7acNc2rRSwuCZ3fYqHAaRnWRCDjUMqayovbjBCVyVqlGS7fT5GOGwudcHiqzaVmUv5AcSbIXAP1sDfFR2y4Ju2lKW14zjj5d8HqazccNQOvhzW6qyZIP0kWMfV7Nuv8azh7Mdmh4kXqm1zGWc/Jkw/DGazeHOHeNgW/HIDk/qxrZt8uCorUrlL0T/YinspX+bMYmVrdHDAFfMWjMYRd9xk6u3QVDDeOOxZVsI70nndj6c5JPgUTx2USOjB0iCFNs6lXG2+P3qUU1DBovnGWock+G85OaHLzf8NaM2v+JOoDaPVkuSDqz0wR3rV4fkxjkvfio/i92/y/X2M/FbK5k1gQNj6BkwUGRGys4ffJfYgdsYrMlJ+nsRosphzu/wC3v6p4JB4JS16fBf6VFCbruQmkjr6mpYfPBoU4JVrd2fJo31hcPEkYhbHzXw9igIkwBhznJXbbG3rUXGWEsehujZUpynu/5Z+n6fqdZw0Hwo9alWCgFTjIIHTbat0ex512HN4fqbNSNYoBQCgFAKAUBqXfDYpHR5EDNGcoT2P9gVFxT5NkLZwTUX37m3UjWKAUAoBQCgFAKAUAoBQCgFAKAUAoBQCgFAKAUAoBQCgFAKAUAoBQCgFAKAUAoBQCgFAKAUAoBQCgFAKAUAoBQCgFAKAUAoBQCgFAKAUAoBQCgFAKAUAoBQCgFAKAUAoBQCgP/9k="/>
          <p:cNvSpPr>
            <a:spLocks noChangeAspect="1" noChangeArrowheads="1"/>
          </p:cNvSpPr>
          <p:nvPr/>
        </p:nvSpPr>
        <p:spPr bwMode="auto">
          <a:xfrm>
            <a:off x="9207104" y="977504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sz="1350"/>
          </a:p>
        </p:txBody>
      </p:sp>
      <p:sp>
        <p:nvSpPr>
          <p:cNvPr id="3079" name="AutoShape 14" descr="data:image/jpeg;base64,/9j/4AAQSkZJRgABAQAAAQABAAD/2wCEAAkGBxQTEhQUEBQVFhQXFx0WFxYYFxcYGxoWFRofGxkXGBcYISggGRslHRUWIjEnMSkrMi4wGh8zODMsNygtLisBCgoKDg0OGxAQGywmICQvMCwtLDQsMCwsNCwsNCwsLCwsLCwsLCwsLCwsLCwsLCwsLCwsLCwsLCwsLCwsLCwsLP/AABEIAJMAfQMBEQACEQEDEQH/xAAbAAEAAgMBAQAAAAAAAAAAAAAABQcDBAYCAf/EAD0QAAIBAwIEBAEKBAQHAAAAAAECAwAEERIhBQYxQRMiUWFxBxQjMkJSYnKRoYGxwfAkNHOCFTVTsrPR0v/EABsBAQACAwEBAAAAAAAAAAAAAAACBAEDBgUH/8QAMxEAAgIBAwIEBAUDBQEAAAAAAAECAxEEEiEFMRMiQVEycYGRFDRhodGxwfAVI0JS4Qb/2gAMAwEAAhEDEQA/ALxoBQCgFAKAUAoBQCgFAKAUAoBQCgFAKAUAoBQCgFAKAUAoBQCgFAKAUAoBQCgFAKAUAoBQCgFAKAUAoBQCgFAKAUAoBQCgFAfCfWg7kTbczWskvhJMhfOAM9T6A9Ca1q2LeMluehvhDxJReCWrYVD7QCgMc8yopZyFUDJJOAB6k1hvBKMXJ4S5NDhfMFvcMVglV2HUDrj1weoqMbIy7M33aO6lZsi0SdTKwoBQGC7ukiQvKwVR1YnAFYbS5ZOFcpvbFZZ9tLlZEV42DIwyrDoQaJp8oxOEoScZLDRmrJEUAoDQ4xxiK2QvO4Udh3J9FHc1CU1FZZv0+msvltgslS81c6y3eUTMcPTSDuw/Gf6fzqlZc5cLsdfoOkV6fzT5l/Q5YVoPYaysM73lL5QGjxFeZdOgk+0v5vvD361aq1GOJHOdQ6KpZnRw/YtC2uFkUPGwZWGQQcgiriafY5acJQe2SwyK5j5lhs1zIcuR5Yx9Y/8Aoe9QnZGC5LWj0NupliC49/QqLmTmea8b6Q6YwcrGPqj3P3jVGy2UzsdF02rSrK5fuQ8ErIwZCVZTkMDgg+xrUnh8F6dcZxcZLKZZXKfyhhsRXuAegl7H847H36fCrlWo9JHLdQ6I4ZnRyvYsNHBAIIIO4I6Yq0c8008MgOZ+bYbMYJ1y9owd/ix+yK12XKBf0XTrdU+OF7lR8f5gmu31TNsDlUH1V+A7n3qhOxz7nY6PQVaVYgufct/kX/IW35P6mvQq+BHGdS/NT+ZPVsKJ8oDj+a+e47bMcGJZunXyqfxEdT7fyqvbeo8LuexoOkWajzT4iVRxPiMlxIZJnLMe57D0A7CqUpOTyzr9Ppq6Iba0atRN4oBQEpwbmG4tQwgfSG6qRkZ9QD0NTjZKPYpanQU6hpzXKI+4nZ2LyMWZjksTkk1FtvllquuNcdsVhGOsExQCgJfhnM1zBGYoZCEPQddP5c9K2RtlFYRQv6bRdNTkuSKdySSxJJOSTuST3JrWy9GKisRPNDJenIwxYW2f+mP36V6dXwI+fdR/NT+ZK8Qv44ULzOEUdz/IepqTkkssrVUztltgssqrmrn6SfMdtmOLoW6O3/yP3qlZe3xE6zQdFjVidvL9vQ4sVXPeAFDDaSyzu+VPk+eXEl3lE6iPozD8X3R+/wAKs16dvmRz2v63GGYUcv3JnnzgVikAZisMijEekbtj7JX7Q9+1bLq4bSj0vV6uVuFmSfcquqR2AoBQHQ8lWFtNOBdyaR9lDsHPoW7fDvW2mMXLzHl9Uv1FdWaV837Fg8y8hw3C6oAIpQNsDytjswH8/wCdWrKFLsc7our20PE+UVVxbhUttIY50KnsezD1U9xVKcHF4Z1um1VeojugzSqJZFAdHyQtmZ/8bn8GceHn8f8AeK3U7M+Y8rqr1Kq/2Pr7l2x4wNOMY2x0x7V6Bw7znkqb5WpCbqNSTgRggdgSTk49apar4sHXf/PxXgyl65OIqse+b/B+ES3L6IELHufsqPVj2qcIOT4K2p1dWnjumy2eVeSorXDv9JN94jZfyDt8etXa6VHn1OO13VbdS9q4j7fydTW88sorneQtfXGok4fSM9gBsB6DevMu+Nne9JilpINEHWs9IkuG8CuJ0Z4YmZV6kd/Zc9T7VKNcpLKRTu11FMlGcuWRzKQcEEEbEHYg+hFRLUZKSyj5Qz3Lv+T6VmsICxJOGGScnAkYDf4ACvSp+BHAdTio6qaRLcU4ZFcIY5kDKfXqD6g9jU5RUlhlWm+ymW6DwyqeauRZbbMkOZYfh51H4gOo96o2UOPK7HW6DrMLsQs4l+zOQrQe4KAvTkU/4C2/0wP4AnFenV8CPn3UVjVT+ZwHysf5xP8ASH/caqan4jo+gfl5fMx8q8hy3GJJ8xRdQMedh7A/VHvSuhy5ZLX9ahT5KuX+xa3DeHRwII4UCqOw7n1J7mrsYqKwjkrrp3S3TeWbdSNQoCiOcFJv7gAEky4AAySSBsB3rzLV/uM73pslHRwb7YOp5U+TstiS9yB1EQ6n857fCt9en9ZHk6/rfeFH3/gsqCBUUKgCqBgADAA+FW0kjmpScnmT5Od5p5NhuwWH0c3ZwOvs47j961WUqfzPQ0PU7dM8d4+38FScb4JNavonXH3WG6sPY/0qjOtwfJ2Ok1tWpjmD+nqW38nH/L4P9/8A5Gq/T8COM6r+bn/nojpq2nng0BxXNfIUc+ZLfEcvUj7DfEdj71XsoUuUe1oOsWUYjZzH9yq+I8PkgcxzIUYdj39we4qlKLi8M66jUV3R3QeS6uRP8hbfk/qa9Gr4EcJ1L81P5mfiXD7QzJLcCPxVGFLsBtnrgnB370lGOcshVdqFW4V5w++CSNymnXrXT97Ix+vSp5RX2SzjHIW6QrqDqVHVsjH69KZQcJJ4a5Pkt7GuNToudxlgMj2z1puRlVzfZM9wzq4yjBh6ggj9qZTMSjKPDRErZ2cU7zfRLMx8xZhkHHYE7VDEFLPqWfE1E61DnaiVE6+XzL5vq7jf4etTyitsl7AXCEkBlyv1hkbfH0plDZL2PD3sYAYyIFPQlgAfge9NyMqubeEma9ylvcoyOY5E7jIOPfbpUXtksGyDtpkpLKZ94OkEcaxWxTQg2CsGxk5339SazHalhGLnbKW+xPLNiG8jc4R0YjsGBP7VlSTISrnFZaZ9+cpgtrXSDgnIwD6E9qZRjZLOMHrxlzp1DURkDIzj1x6UyhteM4I7jPDbe6i+n0snUPkDHuH7VGUYyXJv0991E819/Y2eFWCQQpFHkoi4BJySPUmsxWFhGu62Vs3OXdnN8y8sW13dKJpZRKY8hEKYCKevmU4yT61qsqjOXLPR0evv01LcIrGe79/uclLw/wAO3mt/pHhjv1VguNWhkGMDGM6iO3WtG3Ca9Mnq+OpWxu4UnDj2zkkjy0lvcS2okkFvNbmRt1yDGfhg9PTvUvD2txzw0Vnr5W1xvcVujLH6GhHy14h4bFcmQa4pAV2BUKdagAg4PnwfgKx4edqZv/H+Grp1JcNP+x0fJ/ChaX1zbxsxj8JJBqxnJJG+AB2rbVDZJxPP1+pep08LZJZy0aNzydDPxC4SV5fqLNkFc5csCN16eXaoOmMpvJYr6nbTpIOKXdr7Edw/hoQ2ba2Pg3rwLnGNJOc/HNYjHGOfU2XX742cLzQTfzJC+5YWG9jVJZNN0kyTHIzgoWLLt6465qTrxNc9zTXrnZppboryY2/dEVHy0pjs0lMgje5kRRsPo2HlbGNiSmf93vUPD4SfuWvx7U7JxSyor7klPyhFbXltHBJIFuFlifddQXwmOQceoHUHcCpOpRkkn3NC6jO/TzlZFZjhr7o923K8dlf2yQySFZ0lR9WnOBGSMaQB1A7dqyqlCaw+5GzXz1WlnKcVmOMfc+HlKOxvLJoZJCZJGQ6ivTQemlRTwlCSwZ/1Keq09kZxXCT4+Z6sOU1ZeIQ65PALqVbbLPGNbdsEa9un2aKr4kQn1BqVM8Lcv6Pg0eE2QJ4ZOzsWfVARnYImsDHfONutQUfhZuuu4vrSWE1L6vBptc6IJrR/ENtKzG1cdWZH2T3DMP7zWM4Ti+3ob4wUpw1EMborzL+5aHAbZoraCNzlkiRWPuqgGrkFiKRzepmp3TlHs22ax4YxvvnGRoEHhgdyxYk/wAx+tR2+fcTV6Wn8L1zkhbrhF7GLhrQoHmuPE3xtGEC9wdyVqDhNZ2+rLkNTp57FcniMcfXJn5X4TdiZp79lZwnhoFxsuck7AUrhLOZENZqKHWq6E0s5ZI8R4W0l5bTAgJCsmr1JfSAB+hqco5kmVqr1CmcP+2P2Pttwx1vZrg40vEkajvlSST8NxRR8zkJXp0Rq9m39yP5a4VdLcz3F4ykuojQKc4RWLDt21VGEZbm5FjVaimVMKql25fzNe65Xla1kRWCzfOGuIz2B1ZUE/AVh1txx6kq9bCN0ZSXl27We+WeD3Rn+c8QYF1UxxquMAH6zbbZOKQjLO6Q1mo06r8LTrju2SfNvCHuIMRNplRhJG34lNTsi5Lgr6LURpszNZi+GRfLXBroz/OeIMC6qUjVcYAP1m27nFQhCWd0izq9TQq/C064fLZv8c4XK9xDPDpzCkmAe7uhVR7DfOfapSi3JNFfT3whVKuX/ACx+zycy3B+LSSwvM8X0T6gQRtnZjjG+2a1bLW02ektToIVyjBPzLB1fNUN00IWyKhy3mLYHkwc4yO5xW6xSaxE8zRTojZuu7ETacryiGyjYqDCXZz13cHAHru37VDw3hL2LMtbDxLJJcSxj6GO05UlewNvcsPERi0LL9jG6nPvk/rWFU3DayUtfCGp8WtcPuv6nU8HSRYIhOQZQgDkdNWN63RTwsnm3uDsk4ds8EdxPiEqXltCjKElV2bK5I8LTsDnvr9O1Rk2pJG6quEqZTfdY/cyXfE/CnfxpFWERq2676nZlxqz08vp3o5YfPYxXT4lfkWZZwe5+MRNDM0UyKUBBdgcI2MglTgkd/esuaa4ZFaecZpSj3MkXGIvMC+WRBI/lYeUjOobdDv603oi6J98cN4R6PGoQyqXALYAyGAywyFJIwGIxsd9xWd8QtPY+UjFHzFbNkLKrY9ATvq04GBudW2OtY8SPuSeluisuJ4n4wgdCJRp0Oxj0MXbR3A6jGDtjesOaEdPJp8fU92XH4ZEhbJUzbIpVsk4zgbb7b/r6VlWJpMWaayMpLHw9zehukYMVOykqxIIwV69fSpJo0uEljPqaZ45CQ2l8kKXA0tllH2kGPOOm4zUd6Nn4eeeV64NXgV7LNCZi+zxhlUxkaGIyQCca16Y/jvWISbjk231Rrs8PHZ4I1ePzf8Na61R+KNRxp8uFcrjGc9s9ahvezcWPwtf4rwsPH/mScTi0ahVlkGvC6jg4Bk2XJGy5Owya2bl6lN0yllxXH8GKXigT5yxkVxGBhFU5Q6ejEZzk7+wrDljJmNLltWO5q8L42Age4lB1oJAvhspQYGsnb6gLDDfuaxGfGWbLtO1Nxguzx/n6nQq2RkdK2lPGCC49ZyfOLa4jQv4WtWQEA6ZQvmGdiQUG3vWuaeU0W9POPhzrk8Z7fQ0uP2k08U7LEwLokaISuo6HLMx3wB5sde1QmnJPg26ayFU4py4Ty2Y76xmY8QIif6aJFj3XchGU99t2FZafPBmuda8PMuzeTYueDSObZlGn6MQ3CnG8QAbG3XdSPg5o4t4ZGF8YqafvmPzMC8NcTSq9t4oaXxY5Sw0r0PmXOdSkbYHpuKxteXwbHbFwjJTxhYa9T7acNc2rRSwuCZ3fYqHAaRnWRCDjUMqayovbjBCVyVqlGS7fT5GOGwudcHiqzaVmUv5AcSbIXAP1sDfFR2y4Ju2lKW14zjj5d8HqazccNQOvhzW6qyZIP0kWMfV7Nuv8azh7Mdmh4kXqm1zGWc/Jkw/DGazeHOHeNgW/HIDk/qxrZt8uCorUrlL0T/YinspX+bMYmVrdHDAFfMWjMYRd9xk6u3QVDDeOOxZVsI70nndj6c5JPgUTx2USOjB0iCFNs6lXG2+P3qUU1DBovnGWock+G85OaHLzf8NaM2v+JOoDaPVkuSDqz0wR3rV4fkxjkvfio/i92/y/X2M/FbK5k1gQNj6BkwUGRGys4ffJfYgdsYrMlJ+nsRosphzu/wC3v6p4JB4JS16fBf6VFCbruQmkjr6mpYfPBoU4JVrd2fJo31hcPEkYhbHzXw9igIkwBhznJXbbG3rUXGWEsehujZUpynu/5Z+n6fqdZw0Hwo9alWCgFTjIIHTbat0ex512HN4fqbNSNYoBQCgFAKAUBqXfDYpHR5EDNGcoT2P9gVFxT5NkLZwTUX37m3UjWKAUAoBQCgFAKAUAoBQCgFAKAUAoBQCgFAKAUAoBQCgFAKAUAoBQCgFAKAUAoBQCgFAKAUAoBQCgFAKAUAoBQCgFAKAUAoBQCgFAKAUAoBQCgFAKAUAoBQCgFAKAUAoBQCgP/9k="/>
          <p:cNvSpPr>
            <a:spLocks noChangeAspect="1" noChangeArrowheads="1"/>
          </p:cNvSpPr>
          <p:nvPr/>
        </p:nvSpPr>
        <p:spPr bwMode="auto">
          <a:xfrm>
            <a:off x="9321404" y="1091804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 altLang="he-IL" sz="1350"/>
          </a:p>
        </p:txBody>
      </p:sp>
      <p:sp>
        <p:nvSpPr>
          <p:cNvPr id="14" name="כותרת 1"/>
          <p:cNvSpPr>
            <a:spLocks noGrp="1"/>
          </p:cNvSpPr>
          <p:nvPr>
            <p:ph type="ctrTitle"/>
          </p:nvPr>
        </p:nvSpPr>
        <p:spPr>
          <a:xfrm>
            <a:off x="725714" y="2186862"/>
            <a:ext cx="7721600" cy="2232738"/>
          </a:xfrm>
          <a:ln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e-IL" sz="6700" b="1" spc="225" dirty="0">
                <a:latin typeface="Narkisim" panose="020E0502050101010101" pitchFamily="34" charset="-79"/>
                <a:cs typeface="Narkisim" panose="020E0502050101010101" pitchFamily="34" charset="-79"/>
              </a:rPr>
              <a:t>פרויקט מדדי תוצאה</a:t>
            </a:r>
            <a:r>
              <a:rPr lang="en-US" sz="5400" b="1" spc="225" dirty="0">
                <a:latin typeface="+mn-lt"/>
                <a:cs typeface="+mn-cs"/>
              </a:rPr>
              <a:t/>
            </a:r>
            <a:br>
              <a:rPr lang="en-US" sz="5400" b="1" spc="225" dirty="0">
                <a:latin typeface="+mn-lt"/>
                <a:cs typeface="+mn-cs"/>
              </a:rPr>
            </a:br>
            <a:r>
              <a:rPr lang="he-IL" sz="4050" b="1" spc="225" dirty="0">
                <a:latin typeface="+mn-lt"/>
                <a:cs typeface="+mn-cs"/>
              </a:rPr>
              <a:t/>
            </a:r>
            <a:br>
              <a:rPr lang="he-IL" sz="4050" b="1" spc="225" dirty="0">
                <a:latin typeface="+mn-lt"/>
                <a:cs typeface="+mn-cs"/>
              </a:rPr>
            </a:br>
            <a:r>
              <a:rPr lang="he-IL" sz="1800" b="1" spc="225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/>
            </a:r>
            <a:br>
              <a:rPr lang="he-IL" sz="1800" b="1" spc="225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</a:br>
            <a:endParaRPr lang="en-US" sz="2700" b="1" dirty="0">
              <a:solidFill>
                <a:schemeClr val="accent3">
                  <a:lumMod val="75000"/>
                </a:schemeClr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35869" y="740005"/>
            <a:ext cx="6672263" cy="948929"/>
            <a:chOff x="179388" y="95250"/>
            <a:chExt cx="8896350" cy="1265238"/>
          </a:xfrm>
        </p:grpSpPr>
        <p:pic>
          <p:nvPicPr>
            <p:cNvPr id="3074" name="תמונה 1" descr="C:\Users\eweinstein\Desktop\לוגואים\logo merkaz Davi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4197" y="187325"/>
              <a:ext cx="1152525" cy="108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תמונה 1" descr="image001[2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30955" y="444500"/>
              <a:ext cx="2286000" cy="56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16" descr="http://www.campusmarenostrum.es/assets/images/formularios/subir_imagenes_aqui/Haifa_University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9388" y="271463"/>
              <a:ext cx="1584325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4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303963" y="95250"/>
              <a:ext cx="2771775" cy="1265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" name="Straight Connector 3"/>
          <p:cNvCxnSpPr/>
          <p:nvPr/>
        </p:nvCxnSpPr>
        <p:spPr>
          <a:xfrm>
            <a:off x="1547664" y="3591018"/>
            <a:ext cx="604867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16280" y="3969008"/>
            <a:ext cx="7696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הפרויקט הלאומי להערכת תהליכים ותוצאות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במערך השיקום הפסיכיאטרי בקהילה</a:t>
            </a:r>
            <a:r>
              <a:rPr lang="he-IL" sz="24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24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24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/>
            </a:r>
            <a:br>
              <a:rPr lang="he-IL" sz="24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The National Psychiatric Rehabilitation</a:t>
            </a:r>
            <a:b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Outcome Monitoring Implementation and Research Project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97809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27"/>
            <a:ext cx="8229600" cy="717035"/>
          </a:xfrm>
        </p:spPr>
        <p:txBody>
          <a:bodyPr>
            <a:noAutofit/>
          </a:bodyPr>
          <a:lstStyle/>
          <a:p>
            <a:r>
              <a:rPr lang="he-IL" sz="4400" b="1" dirty="0">
                <a:solidFill>
                  <a:schemeClr val="accent3">
                    <a:lumMod val="75000"/>
                  </a:schemeClr>
                </a:solidFill>
                <a:cs typeface="+mn-cs"/>
              </a:rPr>
              <a:t>דו"ח משוב </a:t>
            </a:r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מסגרתי - סיכום</a:t>
            </a:r>
            <a:endParaRPr lang="he-IL" sz="4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7584"/>
            <a:ext cx="8229600" cy="2665926"/>
          </a:xfrm>
        </p:spPr>
        <p:txBody>
          <a:bodyPr/>
          <a:lstStyle/>
          <a:p>
            <a:pPr marL="0" indent="0">
              <a:buNone/>
            </a:pPr>
            <a:r>
              <a:rPr lang="he-IL" b="1" u="sng" dirty="0"/>
              <a:t>דילמות שהצוות עשוי להיות עסוק </a:t>
            </a:r>
            <a:r>
              <a:rPr lang="he-IL" b="1" u="sng" dirty="0" smtClean="0"/>
              <a:t>בהן לאור דוח המשוב - 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/>
              <a:t>כיצד ניתן </a:t>
            </a:r>
            <a:r>
              <a:rPr lang="he-IL" b="1" dirty="0"/>
              <a:t>להבין</a:t>
            </a:r>
            <a:r>
              <a:rPr lang="he-IL" dirty="0"/>
              <a:t> את התוצאות שקיבלתי? </a:t>
            </a:r>
            <a:endParaRPr lang="he-IL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 smtClean="0"/>
              <a:t>האם </a:t>
            </a:r>
            <a:r>
              <a:rPr lang="he-IL" dirty="0"/>
              <a:t>ניתן להבין את התוצאה כמרכיב שקשור </a:t>
            </a:r>
            <a:r>
              <a:rPr lang="he-IL" b="1" dirty="0" smtClean="0"/>
              <a:t>למאפייני הצרכנים</a:t>
            </a:r>
            <a:r>
              <a:rPr lang="he-IL" dirty="0" smtClean="0"/>
              <a:t> (לדוגמא </a:t>
            </a:r>
            <a:r>
              <a:rPr lang="he-IL" dirty="0"/>
              <a:t>צעירים</a:t>
            </a:r>
            <a:r>
              <a:rPr lang="he-IL" dirty="0" smtClean="0"/>
              <a:t>), </a:t>
            </a:r>
            <a:r>
              <a:rPr lang="he-IL" b="1" dirty="0" smtClean="0"/>
              <a:t>לאופי </a:t>
            </a:r>
            <a:r>
              <a:rPr lang="he-IL" b="1" dirty="0"/>
              <a:t>השרות</a:t>
            </a:r>
            <a:r>
              <a:rPr lang="he-IL" dirty="0"/>
              <a:t> (לדוגמא תעסוקה לעומת פנאי</a:t>
            </a:r>
            <a:r>
              <a:rPr lang="he-IL" dirty="0" smtClean="0"/>
              <a:t>), </a:t>
            </a:r>
            <a:r>
              <a:rPr lang="he-IL" b="1" dirty="0" smtClean="0"/>
              <a:t>לשילוב בין השניים</a:t>
            </a:r>
            <a:r>
              <a:rPr lang="he-IL" dirty="0" smtClean="0"/>
              <a:t>... </a:t>
            </a:r>
            <a:endParaRPr lang="en-US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dirty="0"/>
              <a:t>איזה סוג התערבות </a:t>
            </a:r>
            <a:r>
              <a:rPr lang="he-IL" dirty="0" smtClean="0"/>
              <a:t>יכול לסייע לאור הנתונים?</a:t>
            </a:r>
            <a:endParaRPr lang="en-US" dirty="0"/>
          </a:p>
          <a:p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592428" y="3743028"/>
            <a:ext cx="8139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dirty="0" smtClean="0"/>
              <a:t>שיתוף המסגרת באשר לתכנים שעלו בדו"ח המשוב (נקודות מכוונות) - </a:t>
            </a:r>
            <a:endParaRPr lang="en-US" sz="2400" dirty="0"/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/>
              <a:t>אילו שאלות אני צריך/ה לשאול את עצמי, לפני שאני מציג/ה את דו"ח המשוב לצוות </a:t>
            </a:r>
            <a:r>
              <a:rPr lang="he-IL" sz="2400" dirty="0" smtClean="0"/>
              <a:t>המסגרת? 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מי הייתי רוצה </a:t>
            </a:r>
            <a:r>
              <a:rPr lang="he-IL" sz="2400" dirty="0"/>
              <a:t>שישתתף בפגישה? האם הייתי רוצה להכליל את הצרכנים בשיח? </a:t>
            </a:r>
            <a:endParaRPr lang="en-US" sz="2400" dirty="0"/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/>
              <a:t>אילו משאבים יידרשו לכך?  </a:t>
            </a:r>
            <a:endParaRPr lang="en-US" sz="2400" dirty="0"/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/>
              <a:t>אילו אתגרים </a:t>
            </a:r>
            <a:r>
              <a:rPr lang="he-IL" sz="2400" dirty="0" smtClean="0"/>
              <a:t>ונקודות קושי </a:t>
            </a:r>
            <a:r>
              <a:rPr lang="he-IL" sz="2400" dirty="0"/>
              <a:t>עשויים לעלות?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52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6680" y="1125534"/>
            <a:ext cx="8677930" cy="5361388"/>
            <a:chOff x="643680" y="942654"/>
            <a:chExt cx="7448285" cy="5361388"/>
          </a:xfrm>
        </p:grpSpPr>
        <p:pic>
          <p:nvPicPr>
            <p:cNvPr id="2867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3680" y="1069537"/>
              <a:ext cx="2135188" cy="284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67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496721">
              <a:off x="1716731" y="2564906"/>
              <a:ext cx="2146300" cy="2879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67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429492">
              <a:off x="3228899" y="942654"/>
              <a:ext cx="2119312" cy="284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67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174622">
              <a:off x="4616573" y="1570174"/>
              <a:ext cx="3475392" cy="4733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6802" y="188071"/>
            <a:ext cx="7210396" cy="810704"/>
          </a:xfrm>
        </p:spPr>
        <p:txBody>
          <a:bodyPr>
            <a:noAutofit/>
          </a:bodyPr>
          <a:lstStyle/>
          <a:p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דו"ח משוב מסגרתי</a:t>
            </a:r>
            <a:endParaRPr lang="he-IL" sz="44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1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6802" y="97918"/>
            <a:ext cx="7210396" cy="810704"/>
          </a:xfrm>
        </p:spPr>
        <p:txBody>
          <a:bodyPr>
            <a:noAutofit/>
          </a:bodyPr>
          <a:lstStyle/>
          <a:p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דו"ח משוב מסגרתי</a:t>
            </a:r>
            <a:endParaRPr lang="he-IL" sz="44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822960"/>
            <a:ext cx="8732520" cy="58369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e-IL" sz="2000" b="1" dirty="0" smtClean="0"/>
              <a:t>מהו דו"ח </a:t>
            </a:r>
            <a:r>
              <a:rPr lang="he-IL" sz="2000" b="1" dirty="0"/>
              <a:t>משוב?</a:t>
            </a:r>
            <a:r>
              <a:rPr lang="he-IL" sz="2000" dirty="0"/>
              <a:t> </a:t>
            </a: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</a:rPr>
              <a:t>סיפור אותו מספרים הצרכנים ואנשי הצוות במסגרת. </a:t>
            </a:r>
            <a:r>
              <a:rPr lang="he-IL" sz="2000" dirty="0" smtClean="0"/>
              <a:t>הסיפור מורכב מסיכום </a:t>
            </a:r>
            <a:r>
              <a:rPr lang="he-IL" sz="2000" dirty="0"/>
              <a:t>נקודות המבט (תשובות לשאלון מדדי תוצאה) של צרכני השירות ואנשי הצוות המלווים </a:t>
            </a:r>
            <a:r>
              <a:rPr lang="he-IL" sz="2000" dirty="0" smtClean="0"/>
              <a:t>אותם, </a:t>
            </a:r>
            <a:r>
              <a:rPr lang="he-IL" sz="2000" dirty="0"/>
              <a:t>אודות הערכת תחומי החיים השונים.  </a:t>
            </a:r>
          </a:p>
          <a:p>
            <a:pPr marL="114300" indent="0">
              <a:buNone/>
            </a:pPr>
            <a:r>
              <a:rPr lang="he-IL" sz="2000" b="1" dirty="0"/>
              <a:t>מהי מטרתו - </a:t>
            </a:r>
            <a:r>
              <a:rPr lang="he-IL" sz="2000" dirty="0"/>
              <a:t>לתמוך בקידום תהליכי ההחלמה במסגרת השיקומית מנקודת מבט ארגונית.</a:t>
            </a:r>
            <a:endParaRPr lang="en-US" sz="2000" dirty="0"/>
          </a:p>
          <a:p>
            <a:pPr marL="114300" indent="0">
              <a:buNone/>
            </a:pPr>
            <a:r>
              <a:rPr lang="he-IL" sz="2000" b="1" dirty="0" smtClean="0"/>
              <a:t>מתי הוא </a:t>
            </a:r>
            <a:r>
              <a:rPr lang="he-IL" sz="2000" b="1" dirty="0"/>
              <a:t>ניתן? </a:t>
            </a:r>
            <a:r>
              <a:rPr lang="he-IL" sz="2000" dirty="0"/>
              <a:t>משוב למסגרת, ניתן </a:t>
            </a:r>
            <a:r>
              <a:rPr lang="he-IL" sz="2000" dirty="0" smtClean="0"/>
              <a:t>לאחר </a:t>
            </a:r>
            <a:r>
              <a:rPr lang="he-IL" sz="2000" dirty="0"/>
              <a:t>שנאספו כלל השאלונים, במהלך שנה </a:t>
            </a:r>
            <a:r>
              <a:rPr lang="he-IL" sz="2000" dirty="0" err="1" smtClean="0"/>
              <a:t>קלנדרית</a:t>
            </a:r>
            <a:r>
              <a:rPr lang="he-IL" sz="2000" dirty="0" smtClean="0"/>
              <a:t> </a:t>
            </a:r>
            <a:r>
              <a:rPr lang="he-IL" sz="2000" dirty="0"/>
              <a:t>אחת. </a:t>
            </a:r>
          </a:p>
          <a:p>
            <a:pPr marL="114300" indent="0">
              <a:buNone/>
            </a:pPr>
            <a:r>
              <a:rPr lang="he-IL" sz="2000" b="1" dirty="0" smtClean="0"/>
              <a:t>מה הוא כולל? </a:t>
            </a:r>
            <a:r>
              <a:rPr lang="he-IL" sz="2000" dirty="0" smtClean="0"/>
              <a:t>תקציר ובו עיקרי הנתונים </a:t>
            </a:r>
            <a:r>
              <a:rPr lang="he-IL" sz="2000" dirty="0"/>
              <a:t>שנאספו, נתונים </a:t>
            </a:r>
            <a:r>
              <a:rPr lang="he-IL" sz="2000" dirty="0" smtClean="0"/>
              <a:t>דמוגרפיים </a:t>
            </a:r>
            <a:r>
              <a:rPr lang="he-IL" sz="2000" dirty="0"/>
              <a:t>של מקבלי השירות שמילאו </a:t>
            </a:r>
            <a:r>
              <a:rPr lang="he-IL" sz="2000" dirty="0" smtClean="0"/>
              <a:t>את השאלון</a:t>
            </a:r>
            <a:r>
              <a:rPr lang="he-IL" sz="2000" dirty="0"/>
              <a:t>, ותצוגה של הערכת תחומי החיים השונים על פי המשתקמים ואנשי </a:t>
            </a:r>
            <a:r>
              <a:rPr lang="he-IL" sz="2000" dirty="0" smtClean="0"/>
              <a:t>הצוות</a:t>
            </a:r>
          </a:p>
          <a:p>
            <a:pPr marL="114300" indent="0" algn="ctr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</a:rPr>
              <a:t>* הנתונים מוצגים בצורה רוחבית ואנונימית</a:t>
            </a:r>
            <a:endParaRPr lang="he-IL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28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Arial" pitchFamily="34" charset="0"/>
            </a:endParaRPr>
          </a:p>
          <a:p>
            <a:endParaRPr lang="he-IL" dirty="0"/>
          </a:p>
        </p:txBody>
      </p:sp>
      <p:pic>
        <p:nvPicPr>
          <p:cNvPr id="1026" name="Picture 2" descr="D:\Outcome\המסמכים שלי\תמונות למצגת תמונת מצב\pov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781" y="4806462"/>
            <a:ext cx="3558820" cy="150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Outcome\המסמכים שלי\תמונות למצגת תמונת מצב\שיתוף פעולה למשוב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846" y="4978577"/>
            <a:ext cx="5238457" cy="195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6802" y="188071"/>
            <a:ext cx="7210396" cy="810704"/>
          </a:xfrm>
        </p:spPr>
        <p:txBody>
          <a:bodyPr>
            <a:noAutofit/>
          </a:bodyPr>
          <a:lstStyle/>
          <a:p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המשוב ככלי עבודה</a:t>
            </a:r>
            <a:endParaRPr lang="he-IL" sz="44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" y="1166843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r" rtl="1">
              <a:buNone/>
            </a:pPr>
            <a:r>
              <a:rPr lang="he-IL" sz="2800" dirty="0" smtClean="0"/>
              <a:t>יש </a:t>
            </a:r>
            <a:r>
              <a:rPr lang="he-IL" sz="2800" dirty="0"/>
              <a:t>לנסות ולהפוך </a:t>
            </a:r>
            <a:r>
              <a:rPr lang="he-IL" sz="2800" dirty="0" smtClean="0"/>
              <a:t>את המשוב לכלי עבודה – בתכנון מטרות </a:t>
            </a:r>
            <a:r>
              <a:rPr lang="he-IL" sz="2800" dirty="0"/>
              <a:t>לטווח הארוך </a:t>
            </a:r>
            <a:r>
              <a:rPr lang="he-IL" sz="2800" dirty="0" smtClean="0"/>
              <a:t>(בהתאם </a:t>
            </a:r>
            <a:r>
              <a:rPr lang="he-IL" sz="2800" dirty="0"/>
              <a:t>לצרכי הלקוחות </a:t>
            </a:r>
            <a:r>
              <a:rPr lang="he-IL" sz="2800" dirty="0" smtClean="0"/>
              <a:t>הספציפיים), ובבניית </a:t>
            </a:r>
            <a:r>
              <a:rPr lang="he-IL" sz="2800" dirty="0"/>
              <a:t>תכנית עבודה </a:t>
            </a:r>
            <a:r>
              <a:rPr lang="he-IL" sz="2800" dirty="0" smtClean="0"/>
              <a:t>שנתית, </a:t>
            </a:r>
            <a:r>
              <a:rPr lang="he-IL" sz="2800" dirty="0"/>
              <a:t>מכוונת החלמה.  </a:t>
            </a:r>
            <a:endParaRPr lang="en-US" sz="2800" dirty="0"/>
          </a:p>
          <a:p>
            <a:pPr marL="114300" indent="0" algn="r" rtl="1">
              <a:buNone/>
            </a:pPr>
            <a:endParaRPr lang="he-IL" sz="2800" dirty="0" smtClean="0"/>
          </a:p>
          <a:p>
            <a:pPr marL="114300" indent="0" algn="r" rtl="1">
              <a:buNone/>
            </a:pPr>
            <a:r>
              <a:rPr lang="he-IL" sz="2800" b="1" dirty="0" smtClean="0"/>
              <a:t>זוהי </a:t>
            </a:r>
            <a:r>
              <a:rPr lang="he-IL" sz="2800" b="1" dirty="0"/>
              <a:t>הזדמנות לשיפור דרכי העבודה תוך שילוב אינטגרטיבי בין מקורות ידע </a:t>
            </a:r>
            <a:r>
              <a:rPr lang="he-IL" sz="2800" b="1" dirty="0" smtClean="0"/>
              <a:t>שונים </a:t>
            </a:r>
            <a:endParaRPr lang="en-US" sz="2800" b="1" dirty="0" smtClean="0"/>
          </a:p>
          <a:p>
            <a:pPr marL="114300" indent="0" algn="ctr" rtl="1">
              <a:buNone/>
            </a:pPr>
            <a:endParaRPr lang="he-IL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14300" indent="0" algn="ctr" rtl="1">
              <a:buNone/>
            </a:pPr>
            <a:r>
              <a:rPr lang="he-IL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ככל שיותר משתקמים במסגרת יענו על השאלון, כך התמונה שתעלה מהמשוב תהיה מדויקת יותר!</a:t>
            </a:r>
            <a:endParaRPr lang="en-US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9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95"/>
            <a:ext cx="8229600" cy="768551"/>
          </a:xfrm>
        </p:spPr>
        <p:txBody>
          <a:bodyPr>
            <a:normAutofit/>
          </a:bodyPr>
          <a:lstStyle/>
          <a:p>
            <a:r>
              <a:rPr lang="he-IL" sz="4400" b="1" dirty="0">
                <a:solidFill>
                  <a:schemeClr val="accent3">
                    <a:lumMod val="75000"/>
                  </a:schemeClr>
                </a:solidFill>
              </a:rPr>
              <a:t>דו"ח משוב מסגרתי</a:t>
            </a:r>
            <a:endParaRPr lang="he-IL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005" y="886857"/>
            <a:ext cx="923810" cy="7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56068" y="1765067"/>
            <a:ext cx="7083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/>
              <a:t>בהקשר לייחודיות השרות בו אני עובד/ת מה אני יכול/ה ללמוד מתוך דוח המשוב?</a:t>
            </a:r>
            <a:endParaRPr lang="en-US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↓</a:t>
            </a:r>
            <a:endParaRPr kumimoji="0" lang="en-US" altLang="he-I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דיאגרמה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5" b="-3806"/>
          <a:stretch>
            <a:fillRect/>
          </a:stretch>
        </p:blipFill>
        <p:spPr bwMode="auto">
          <a:xfrm>
            <a:off x="618187" y="2549172"/>
            <a:ext cx="7946264" cy="412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000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7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0644"/>
            <a:ext cx="9143999" cy="810704"/>
          </a:xfrm>
        </p:spPr>
        <p:txBody>
          <a:bodyPr>
            <a:noAutofit/>
          </a:bodyPr>
          <a:lstStyle/>
          <a:p>
            <a:pPr algn="r"/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כיצד כדאי לעבוד עם המשוב </a:t>
            </a:r>
            <a:r>
              <a:rPr lang="he-IL" sz="4400" b="1" dirty="0" err="1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המסגרתי</a:t>
            </a:r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?</a:t>
            </a:r>
            <a:endParaRPr lang="he-IL" sz="44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455" y="731925"/>
            <a:ext cx="870611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b="1" u="sng" dirty="0"/>
              <a:t>שימושים נפוצים במשוב:</a:t>
            </a:r>
            <a:endParaRPr lang="en-US" sz="2400" dirty="0"/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/>
              <a:t>ניתן </a:t>
            </a:r>
            <a:r>
              <a:rPr lang="he-IL" sz="2400" b="1" dirty="0"/>
              <a:t>לסמן</a:t>
            </a:r>
            <a:r>
              <a:rPr lang="he-IL" sz="2400" dirty="0"/>
              <a:t> אזורים לחשיבה לאורך </a:t>
            </a:r>
            <a:r>
              <a:rPr lang="he-IL" sz="2400" dirty="0" smtClean="0"/>
              <a:t>המשוב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ניתן </a:t>
            </a:r>
            <a:r>
              <a:rPr lang="he-IL" sz="2400" dirty="0"/>
              <a:t>להתמקד בתחומים </a:t>
            </a:r>
            <a:r>
              <a:rPr lang="he-IL" sz="2400" b="1" dirty="0"/>
              <a:t>ספציפיים</a:t>
            </a:r>
            <a:r>
              <a:rPr lang="he-IL" sz="2400" dirty="0"/>
              <a:t> לאורך המשוב</a:t>
            </a:r>
            <a:r>
              <a:rPr lang="he-IL" sz="2400" b="1" dirty="0"/>
              <a:t> או </a:t>
            </a:r>
            <a:r>
              <a:rPr lang="he-IL" sz="2400" dirty="0"/>
              <a:t>להתמקד בתחום</a:t>
            </a:r>
            <a:r>
              <a:rPr lang="he-IL" sz="2400" b="1" dirty="0"/>
              <a:t> הנוגע לנקודת הזמן </a:t>
            </a:r>
            <a:r>
              <a:rPr lang="he-IL" sz="2400" b="1" dirty="0" smtClean="0"/>
              <a:t>הנוכחית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מידי </a:t>
            </a:r>
            <a:r>
              <a:rPr lang="he-IL" sz="2400" dirty="0"/>
              <a:t>שנה ניתן להתמקד בנקודה </a:t>
            </a:r>
            <a:r>
              <a:rPr lang="he-IL" sz="2400" b="1" dirty="0"/>
              <a:t>לשימור</a:t>
            </a:r>
            <a:r>
              <a:rPr lang="he-IL" sz="2400" dirty="0"/>
              <a:t> ונקודה </a:t>
            </a:r>
            <a:r>
              <a:rPr lang="he-IL" sz="2400" b="1" dirty="0"/>
              <a:t>לטיפוח</a:t>
            </a:r>
            <a:r>
              <a:rPr lang="he-IL" sz="2400" dirty="0"/>
              <a:t> שעלו מתוך </a:t>
            </a:r>
            <a:r>
              <a:rPr lang="he-IL" sz="2400" dirty="0" smtClean="0"/>
              <a:t>המשוב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ניתן </a:t>
            </a:r>
            <a:r>
              <a:rPr lang="he-IL" sz="2400" dirty="0"/>
              <a:t>לקשר בין תחומים שונים ולנסות להבין את ההשפעות ההדדיות </a:t>
            </a:r>
            <a:r>
              <a:rPr lang="he-IL" sz="2400" dirty="0" smtClean="0"/>
              <a:t>ביניהם</a:t>
            </a:r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ניתן </a:t>
            </a:r>
            <a:r>
              <a:rPr lang="he-IL" sz="2400" dirty="0"/>
              <a:t>להתבונן היכן </a:t>
            </a:r>
            <a:r>
              <a:rPr lang="he-IL" sz="2400" dirty="0" smtClean="0"/>
              <a:t>ישנו </a:t>
            </a:r>
            <a:r>
              <a:rPr lang="he-IL" sz="2400" b="1" dirty="0" smtClean="0"/>
              <a:t>דמיון</a:t>
            </a:r>
            <a:r>
              <a:rPr lang="he-IL" sz="2400" dirty="0" smtClean="0"/>
              <a:t> </a:t>
            </a:r>
            <a:r>
              <a:rPr lang="he-IL" sz="2400" dirty="0"/>
              <a:t>או </a:t>
            </a:r>
            <a:r>
              <a:rPr lang="he-IL" sz="2400" b="1" dirty="0" smtClean="0"/>
              <a:t>שוני</a:t>
            </a:r>
            <a:r>
              <a:rPr lang="he-IL" sz="2400" dirty="0" smtClean="0"/>
              <a:t> </a:t>
            </a:r>
            <a:r>
              <a:rPr lang="he-IL" sz="2400" dirty="0"/>
              <a:t>בין נקודות המבט של הצרכנים לבין נקודות המבט של הצוות</a:t>
            </a:r>
            <a:r>
              <a:rPr lang="he-IL" sz="2400" dirty="0" smtClean="0"/>
              <a:t>? </a:t>
            </a:r>
            <a:r>
              <a:rPr lang="he-IL" sz="2400" dirty="0"/>
              <a:t>לנסות לחשוב היכן הפער עשוי </a:t>
            </a:r>
            <a:r>
              <a:rPr lang="he-IL" sz="2400" b="1" dirty="0" smtClean="0"/>
              <a:t>לסייע</a:t>
            </a:r>
            <a:r>
              <a:rPr lang="he-IL" sz="2400" dirty="0" smtClean="0"/>
              <a:t>? </a:t>
            </a:r>
            <a:r>
              <a:rPr lang="he-IL" sz="2400" dirty="0"/>
              <a:t>או היכן הפער עשוי </a:t>
            </a:r>
            <a:r>
              <a:rPr lang="he-IL" sz="2400" b="1" dirty="0"/>
              <a:t>להזיק</a:t>
            </a:r>
            <a:r>
              <a:rPr lang="he-IL" sz="2400" dirty="0"/>
              <a:t>? </a:t>
            </a:r>
            <a:endParaRPr lang="he-IL" sz="2400" dirty="0" smtClean="0"/>
          </a:p>
          <a:p>
            <a:pPr marL="342900" lvl="0" indent="-342900" algn="r" rtl="1">
              <a:buFont typeface="Wingdings" panose="05000000000000000000" pitchFamily="2" charset="2"/>
              <a:buChar char="q"/>
            </a:pPr>
            <a:r>
              <a:rPr lang="he-IL" sz="2400" dirty="0" smtClean="0"/>
              <a:t>ניתן לנסות </a:t>
            </a:r>
            <a:r>
              <a:rPr lang="he-IL" sz="2400" b="1" dirty="0"/>
              <a:t>להבין</a:t>
            </a:r>
            <a:r>
              <a:rPr lang="he-IL" sz="2400" dirty="0"/>
              <a:t> את משמעות הפערים בדירוגים/תפיסות בין אנשי הצוות </a:t>
            </a:r>
            <a:r>
              <a:rPr lang="he-IL" sz="2400" dirty="0" smtClean="0"/>
              <a:t>והצרכנים – האם וכיצד </a:t>
            </a:r>
            <a:r>
              <a:rPr lang="he-IL" sz="2400" dirty="0"/>
              <a:t>הייתי רוצה להתמודד עם </a:t>
            </a:r>
            <a:r>
              <a:rPr lang="he-IL" sz="2400" dirty="0" smtClean="0"/>
              <a:t>הפערים בארגון </a:t>
            </a:r>
            <a:r>
              <a:rPr lang="he-IL" sz="2400" dirty="0"/>
              <a:t>שלי? </a:t>
            </a:r>
            <a:r>
              <a:rPr lang="he-IL" sz="2400" dirty="0" smtClean="0"/>
              <a:t>האם </a:t>
            </a:r>
            <a:r>
              <a:rPr lang="he-IL" sz="2400" dirty="0"/>
              <a:t>ניתן </a:t>
            </a:r>
            <a:r>
              <a:rPr lang="he-IL" sz="2400" b="1" dirty="0"/>
              <a:t>לפתח דיאלוג</a:t>
            </a:r>
            <a:r>
              <a:rPr lang="he-IL" sz="2400" dirty="0"/>
              <a:t> סביב אותן נקודות מבט שונות? </a:t>
            </a:r>
            <a:endParaRPr lang="en-US" sz="2400" dirty="0"/>
          </a:p>
          <a:p>
            <a:pPr algn="ctr" rtl="1"/>
            <a:endParaRPr lang="he-IL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 rtl="1"/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</a:rPr>
              <a:t>העתק </a:t>
            </a:r>
            <a:r>
              <a:rPr lang="he-IL" sz="2000" b="1" dirty="0">
                <a:solidFill>
                  <a:schemeClr val="accent3">
                    <a:lumMod val="75000"/>
                  </a:schemeClr>
                </a:solidFill>
              </a:rPr>
              <a:t>של המשוב נשלח למנהל המסגרת, למנהל המקצועי ולצוות השיקום המחוזי, לצורכי למידה ועבודה משותפת.  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2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60642"/>
            <a:ext cx="7620000" cy="1048128"/>
          </a:xfrm>
        </p:spPr>
        <p:txBody>
          <a:bodyPr>
            <a:normAutofit/>
          </a:bodyPr>
          <a:lstStyle/>
          <a:p>
            <a:pPr lvl="0" algn="ctr"/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פירוט חלקי המשוב</a:t>
            </a:r>
            <a:endParaRPr lang="he-IL" sz="60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2880" y="613249"/>
            <a:ext cx="8839200" cy="290268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2000" b="1" dirty="0">
                <a:solidFill>
                  <a:schemeClr val="accent3">
                    <a:lumMod val="75000"/>
                  </a:schemeClr>
                </a:solidFill>
              </a:rPr>
              <a:t>תקציר</a:t>
            </a:r>
            <a:endParaRPr lang="he-IL" sz="2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he-IL" sz="2000" dirty="0" smtClean="0"/>
              <a:t>התקציר הינו </a:t>
            </a:r>
            <a:r>
              <a:rPr lang="he-IL" sz="2000" b="1" u="sng" dirty="0" smtClean="0"/>
              <a:t>תמצית</a:t>
            </a:r>
            <a:r>
              <a:rPr lang="he-IL" sz="2000" dirty="0" smtClean="0"/>
              <a:t> דו"ח המשוב ומסכם את הדירוגים בתחומים השונים (בהם: איכות חיים, מטרות ויעדים, תפקוד...)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e-IL" sz="2000" dirty="0" smtClean="0"/>
              <a:t>בעבור כל תת תחום, מצוין בתקציר </a:t>
            </a:r>
            <a:r>
              <a:rPr lang="he-IL" sz="2000" u="sng" dirty="0" smtClean="0"/>
              <a:t>ציון ממוצע כללי</a:t>
            </a:r>
            <a:r>
              <a:rPr lang="he-IL" sz="2000" dirty="0" smtClean="0"/>
              <a:t>, </a:t>
            </a:r>
            <a:r>
              <a:rPr lang="he-IL" sz="2000" u="sng" dirty="0" smtClean="0"/>
              <a:t>הערך הגבוה </a:t>
            </a:r>
            <a:r>
              <a:rPr lang="he-IL" sz="2000" dirty="0" smtClean="0"/>
              <a:t>ביותר </a:t>
            </a:r>
            <a:r>
              <a:rPr lang="he-IL" sz="2000" u="sng" dirty="0" smtClean="0"/>
              <a:t>והנמוך</a:t>
            </a:r>
            <a:r>
              <a:rPr lang="he-IL" sz="2000" dirty="0" smtClean="0"/>
              <a:t> ביותר – בעבור דיווחי הצרכנים ואנשי הצוות.</a:t>
            </a:r>
            <a:endParaRPr lang="he-IL" sz="2000" dirty="0"/>
          </a:p>
          <a:p>
            <a:endParaRPr lang="he-IL" sz="2800" dirty="0"/>
          </a:p>
          <a:p>
            <a:endParaRPr lang="he-IL" sz="2800" dirty="0"/>
          </a:p>
          <a:p>
            <a:pPr lvl="0"/>
            <a:endParaRPr lang="he-IL" sz="2800" dirty="0" smtClean="0"/>
          </a:p>
          <a:p>
            <a:pPr lvl="0"/>
            <a:endParaRPr lang="he-IL" sz="2800" dirty="0" smtClean="0"/>
          </a:p>
          <a:p>
            <a:pPr marL="0" lvl="0" indent="0">
              <a:buNone/>
            </a:pPr>
            <a:endParaRPr lang="en-US" sz="2800" dirty="0" smtClean="0"/>
          </a:p>
          <a:p>
            <a:endParaRPr lang="he-IL" sz="2800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335280" y="3534634"/>
            <a:ext cx="8718568" cy="332336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57175" indent="-257175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r" defTabSz="6858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sz="2000" b="1" dirty="0">
                <a:solidFill>
                  <a:schemeClr val="accent3">
                    <a:lumMod val="75000"/>
                  </a:schemeClr>
                </a:solidFill>
              </a:rPr>
              <a:t>רקע ופרטים דמוגרפיים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e-IL" sz="2000" dirty="0"/>
              <a:t>הנתונים המוצגים בחלק הדמוגרפי הם: מגדר, </a:t>
            </a:r>
            <a:r>
              <a:rPr lang="he-IL" sz="2000" dirty="0" smtClean="0"/>
              <a:t>גיל</a:t>
            </a:r>
            <a:r>
              <a:rPr lang="he-IL" sz="2000" dirty="0"/>
              <a:t>, </a:t>
            </a:r>
            <a:r>
              <a:rPr lang="he-IL" sz="2000" dirty="0" smtClean="0"/>
              <a:t>מצב </a:t>
            </a:r>
            <a:r>
              <a:rPr lang="he-IL" sz="2000" dirty="0"/>
              <a:t>משפחתי, </a:t>
            </a:r>
            <a:r>
              <a:rPr lang="he-IL" sz="2000" dirty="0" smtClean="0"/>
              <a:t>השכלה, עיסוקים, שכר עבודה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e-IL" sz="2000" dirty="0" smtClean="0"/>
              <a:t>הנתונים מאפשרים לשים לב האם קיימות תתי אוכלוסיות במסגרת ומשמעותן</a:t>
            </a:r>
          </a:p>
          <a:p>
            <a:pPr marL="0" lvl="0" indent="0" algn="ctr">
              <a:buNone/>
            </a:pPr>
            <a:r>
              <a:rPr lang="he-IL" sz="2000" b="1" dirty="0" smtClean="0">
                <a:solidFill>
                  <a:schemeClr val="accent3">
                    <a:lumMod val="75000"/>
                  </a:schemeClr>
                </a:solidFill>
              </a:rPr>
              <a:t>נתונים אלו מאפשרים להעלות שאלות אודות קשרים אפשריים (לדוג': האם ישנו קשר ומהו בין גיל, השכלה, עבודה ושכר עבודה)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e-IL" sz="2800" dirty="0" smtClean="0"/>
          </a:p>
          <a:p>
            <a:endParaRPr lang="he-IL" sz="2800" dirty="0" smtClean="0"/>
          </a:p>
          <a:p>
            <a:endParaRPr lang="he-IL" sz="2800" dirty="0" smtClean="0"/>
          </a:p>
          <a:p>
            <a:endParaRPr lang="he-IL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 smtClean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2429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60642"/>
            <a:ext cx="7620000" cy="1048128"/>
          </a:xfrm>
        </p:spPr>
        <p:txBody>
          <a:bodyPr>
            <a:normAutofit/>
          </a:bodyPr>
          <a:lstStyle/>
          <a:p>
            <a:pPr lvl="0" algn="ctr"/>
            <a:r>
              <a:rPr lang="he-IL" sz="4400" b="1" dirty="0" smtClean="0">
                <a:solidFill>
                  <a:schemeClr val="accent3">
                    <a:lumMod val="75000"/>
                  </a:schemeClr>
                </a:solidFill>
                <a:cs typeface="+mn-cs"/>
              </a:rPr>
              <a:t>פירוט חלקי המשוב - המשך</a:t>
            </a:r>
            <a:endParaRPr lang="he-IL" sz="6000" b="1" dirty="0">
              <a:solidFill>
                <a:schemeClr val="accent3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2880" y="703400"/>
            <a:ext cx="8839200" cy="60193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</a:rPr>
              <a:t>חלק א': </a:t>
            </a:r>
            <a:r>
              <a:rPr lang="he-IL" sz="3200" b="1" dirty="0" smtClean="0">
                <a:solidFill>
                  <a:schemeClr val="accent3">
                    <a:lumMod val="75000"/>
                  </a:schemeClr>
                </a:solidFill>
              </a:rPr>
              <a:t>הערכת תחומי החיים על ידי הצרכנים -  </a:t>
            </a:r>
            <a:r>
              <a:rPr lang="he-IL" sz="2600" dirty="0" smtClean="0">
                <a:ea typeface="MS Mincho"/>
              </a:rPr>
              <a:t>בחלק </a:t>
            </a:r>
            <a:r>
              <a:rPr lang="he-IL" sz="2600" dirty="0">
                <a:ea typeface="MS Mincho"/>
              </a:rPr>
              <a:t>זה מוצגים </a:t>
            </a:r>
            <a:r>
              <a:rPr lang="he-IL" sz="2600" dirty="0" smtClean="0">
                <a:ea typeface="MS Mincho"/>
              </a:rPr>
              <a:t>דירוגי הצרכנים בתחומים </a:t>
            </a:r>
            <a:r>
              <a:rPr lang="he-IL" sz="2600" dirty="0">
                <a:ea typeface="MS Mincho"/>
              </a:rPr>
              <a:t>השונים </a:t>
            </a:r>
            <a:r>
              <a:rPr lang="he-IL" sz="2600" dirty="0" smtClean="0">
                <a:ea typeface="MS Mincho"/>
              </a:rPr>
              <a:t>שנסקרו. </a:t>
            </a:r>
            <a:r>
              <a:rPr lang="he-IL" b="1" dirty="0" smtClean="0">
                <a:ea typeface="MS Mincho"/>
              </a:rPr>
              <a:t>כל </a:t>
            </a:r>
            <a:r>
              <a:rPr lang="he-IL" b="1" dirty="0">
                <a:ea typeface="MS Mincho"/>
              </a:rPr>
              <a:t>עמודה בגרף מייצגת תחום חיים </a:t>
            </a:r>
            <a:r>
              <a:rPr lang="he-IL" b="1" dirty="0" smtClean="0">
                <a:ea typeface="MS Mincho"/>
              </a:rPr>
              <a:t>אחד.</a:t>
            </a:r>
            <a:endParaRPr lang="he-IL" b="1" dirty="0"/>
          </a:p>
          <a:p>
            <a:pPr marL="0" indent="0">
              <a:buNone/>
            </a:pPr>
            <a:endParaRPr lang="he-IL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e-IL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e-IL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e-IL" sz="2800" b="1" dirty="0" smtClean="0">
                <a:solidFill>
                  <a:schemeClr val="accent3">
                    <a:lumMod val="75000"/>
                  </a:schemeClr>
                </a:solidFill>
              </a:rPr>
              <a:t>כיצד </a:t>
            </a:r>
            <a:r>
              <a:rPr lang="he-IL" sz="2800" b="1" dirty="0">
                <a:solidFill>
                  <a:schemeClr val="accent3">
                    <a:lumMod val="75000"/>
                  </a:schemeClr>
                </a:solidFill>
              </a:rPr>
              <a:t>ניתן להיעזר בנתונים אלו?</a:t>
            </a:r>
          </a:p>
          <a:p>
            <a:pPr marL="0" lvl="0" indent="0">
              <a:buNone/>
            </a:pPr>
            <a:r>
              <a:rPr lang="he-IL" sz="2600" dirty="0" smtClean="0">
                <a:ea typeface="MS Mincho"/>
              </a:rPr>
              <a:t>לדוגמה – </a:t>
            </a:r>
            <a:r>
              <a:rPr lang="he-IL" dirty="0" smtClean="0">
                <a:ea typeface="MS Mincho"/>
              </a:rPr>
              <a:t>תחום </a:t>
            </a:r>
            <a:r>
              <a:rPr lang="he-IL" b="1" u="sng" dirty="0" smtClean="0"/>
              <a:t>מטרות ויעדים</a:t>
            </a:r>
            <a:endParaRPr lang="he-IL" dirty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e-IL" dirty="0"/>
              <a:t>מציין את אחוז האנשים שהציבו מטרות בתחום </a:t>
            </a:r>
            <a:r>
              <a:rPr lang="he-IL" dirty="0" smtClean="0"/>
              <a:t>מסוים ואת אחוז </a:t>
            </a:r>
            <a:r>
              <a:rPr lang="he-IL" dirty="0"/>
              <a:t>האנשים שהשיגו את המטרה </a:t>
            </a:r>
            <a:r>
              <a:rPr lang="he-IL" dirty="0" smtClean="0"/>
              <a:t>אותה בחרו</a:t>
            </a:r>
            <a:endParaRPr lang="he-IL" dirty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he-IL" dirty="0" smtClean="0"/>
              <a:t>ניתן לבחון באילו </a:t>
            </a:r>
            <a:r>
              <a:rPr lang="he-IL" dirty="0"/>
              <a:t>תחומים עיקריים הצרכנים </a:t>
            </a:r>
            <a:r>
              <a:rPr lang="he-IL" dirty="0" smtClean="0"/>
              <a:t>מציבים </a:t>
            </a:r>
            <a:r>
              <a:rPr lang="he-IL" dirty="0"/>
              <a:t>מטרות</a:t>
            </a:r>
            <a:r>
              <a:rPr lang="he-IL" dirty="0" smtClean="0"/>
              <a:t>? לברר האם הצוות היה </a:t>
            </a:r>
            <a:r>
              <a:rPr lang="he-IL" dirty="0"/>
              <a:t>מצפה לראות תחומים </a:t>
            </a:r>
            <a:r>
              <a:rPr lang="he-IL" dirty="0" smtClean="0"/>
              <a:t>אחרים? לבחון אל מול המטרות אותן העלו אנשי הצוות</a:t>
            </a:r>
          </a:p>
          <a:p>
            <a:pPr marL="0" lvl="0" indent="0" algn="just">
              <a:buNone/>
            </a:pPr>
            <a:endParaRPr lang="en-US" dirty="0"/>
          </a:p>
          <a:p>
            <a:pPr marL="0" lvl="0" indent="0">
              <a:buNone/>
            </a:pPr>
            <a:endParaRPr lang="he-IL" sz="2600" dirty="0">
              <a:ea typeface="MS Mincho"/>
            </a:endParaRPr>
          </a:p>
          <a:p>
            <a:endParaRPr lang="he-IL" sz="2800" dirty="0"/>
          </a:p>
          <a:p>
            <a:endParaRPr lang="he-IL" sz="2800" dirty="0"/>
          </a:p>
          <a:p>
            <a:pPr lvl="0"/>
            <a:endParaRPr lang="he-IL" sz="2800" dirty="0" smtClean="0"/>
          </a:p>
          <a:p>
            <a:pPr lvl="0"/>
            <a:endParaRPr lang="he-IL" sz="2800" dirty="0" smtClean="0"/>
          </a:p>
          <a:p>
            <a:pPr marL="0" lvl="0" indent="0">
              <a:buNone/>
            </a:pPr>
            <a:endParaRPr lang="en-US" sz="2800" dirty="0" smtClean="0"/>
          </a:p>
          <a:p>
            <a:endParaRPr lang="he-IL" sz="2800" dirty="0"/>
          </a:p>
        </p:txBody>
      </p:sp>
      <p:pic>
        <p:nvPicPr>
          <p:cNvPr id="4098" name="Picture 2" descr="D:\Outcome\המסמכים שלי\תמונות למצגת תמונת מצב\השוואה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08" y="1678154"/>
            <a:ext cx="3376246" cy="188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69"/>
            <a:ext cx="8229600" cy="729914"/>
          </a:xfrm>
        </p:spPr>
        <p:txBody>
          <a:bodyPr>
            <a:noAutofit/>
          </a:bodyPr>
          <a:lstStyle/>
          <a:p>
            <a:r>
              <a:rPr lang="he-IL" sz="4400" b="1" dirty="0">
                <a:solidFill>
                  <a:schemeClr val="accent3">
                    <a:lumMod val="75000"/>
                  </a:schemeClr>
                </a:solidFill>
                <a:cs typeface="+mn-cs"/>
              </a:rPr>
              <a:t>פירוט חלקי המשוב - המשך</a:t>
            </a:r>
            <a:endParaRPr lang="he-IL" sz="4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927280"/>
            <a:ext cx="8718997" cy="574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200" b="1" dirty="0">
                <a:solidFill>
                  <a:schemeClr val="accent3">
                    <a:lumMod val="75000"/>
                  </a:schemeClr>
                </a:solidFill>
              </a:rPr>
              <a:t>חלק </a:t>
            </a:r>
            <a:r>
              <a:rPr lang="he-IL" sz="3200" b="1" dirty="0" smtClean="0">
                <a:solidFill>
                  <a:schemeClr val="accent3">
                    <a:lumMod val="75000"/>
                  </a:schemeClr>
                </a:solidFill>
              </a:rPr>
              <a:t>ב - </a:t>
            </a:r>
            <a:r>
              <a:rPr lang="he-IL" sz="3000" dirty="0">
                <a:ea typeface="MS Mincho"/>
              </a:rPr>
              <a:t>בחלק זה מוצגים דירוגי </a:t>
            </a:r>
            <a:r>
              <a:rPr lang="he-IL" sz="3000" dirty="0" smtClean="0">
                <a:ea typeface="MS Mincho"/>
              </a:rPr>
              <a:t>אנשי הצוות את</a:t>
            </a:r>
            <a:r>
              <a:rPr lang="he-IL" sz="3000" dirty="0" smtClean="0"/>
              <a:t> </a:t>
            </a:r>
            <a:r>
              <a:rPr lang="he-IL" sz="3000" dirty="0"/>
              <a:t>אותם התחומים </a:t>
            </a:r>
            <a:r>
              <a:rPr lang="he-IL" sz="3000" dirty="0" smtClean="0"/>
              <a:t>אותם העריכו הצרכנים. </a:t>
            </a:r>
          </a:p>
          <a:p>
            <a:pPr marL="0" indent="0">
              <a:buNone/>
            </a:pPr>
            <a:r>
              <a:rPr lang="he-IL" sz="2600" b="1" dirty="0" smtClean="0">
                <a:solidFill>
                  <a:schemeClr val="accent3">
                    <a:lumMod val="75000"/>
                  </a:schemeClr>
                </a:solidFill>
              </a:rPr>
              <a:t>כיצד </a:t>
            </a:r>
            <a:r>
              <a:rPr lang="he-IL" sz="2600" b="1" dirty="0">
                <a:solidFill>
                  <a:schemeClr val="accent3">
                    <a:lumMod val="75000"/>
                  </a:schemeClr>
                </a:solidFill>
              </a:rPr>
              <a:t>ניתן להיעזר בנתונים </a:t>
            </a:r>
            <a:r>
              <a:rPr lang="he-IL" sz="2600" b="1" dirty="0" smtClean="0">
                <a:solidFill>
                  <a:schemeClr val="accent3">
                    <a:lumMod val="75000"/>
                  </a:schemeClr>
                </a:solidFill>
              </a:rPr>
              <a:t>אלו?</a:t>
            </a:r>
          </a:p>
          <a:p>
            <a:pPr marL="0" indent="0">
              <a:buNone/>
            </a:pPr>
            <a:r>
              <a:rPr lang="he-IL" b="1" dirty="0" smtClean="0"/>
              <a:t>לבחון את נקודות המבט השונות על אותה "תופעה" - מנקודת המבט של הצרכן וכן מנקודת המבט של איש הצוות</a:t>
            </a:r>
          </a:p>
          <a:p>
            <a:pPr marL="342900" lvl="1" indent="0" algn="just">
              <a:buNone/>
            </a:pPr>
            <a:endParaRPr lang="he-IL" dirty="0"/>
          </a:p>
        </p:txBody>
      </p:sp>
      <p:pic>
        <p:nvPicPr>
          <p:cNvPr id="2050" name="Picture 2" descr="D:\Outcome\המסמכים שלי\תמונות למצגת תמונת מצב\p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09" y="3457242"/>
            <a:ext cx="4419600" cy="331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8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18767</TotalTime>
  <Words>805</Words>
  <Application>Microsoft Office PowerPoint</Application>
  <PresentationFormat>‫הצגה על המסך (4:3)</PresentationFormat>
  <Paragraphs>95</Paragraphs>
  <Slides>10</Slides>
  <Notes>9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פרויקט מדדי תוצאה   </vt:lpstr>
      <vt:lpstr>דו"ח משוב מסגרתי</vt:lpstr>
      <vt:lpstr>דו"ח משוב מסגרתי</vt:lpstr>
      <vt:lpstr>המשוב ככלי עבודה</vt:lpstr>
      <vt:lpstr>דו"ח משוב מסגרתי</vt:lpstr>
      <vt:lpstr>כיצד כדאי לעבוד עם המשוב המסגרתי?</vt:lpstr>
      <vt:lpstr>פירוט חלקי המשוב</vt:lpstr>
      <vt:lpstr>פירוט חלקי המשוב - המשך</vt:lpstr>
      <vt:lpstr>פירוט חלקי המשוב - המשך</vt:lpstr>
      <vt:lpstr>דו"ח משוב מסגרתי - סיכום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פרויקט מדדי תוצאה  הפרויקט הלאומי להערכת תהליכים ותוצאות במערך השיקום הפסיכיאטרי בקהילה  The National Psychiatric Rehabilitation  Outcome Monitoring Implementation and Research Project</dc:title>
  <dc:creator>Outcome</dc:creator>
  <cp:lastModifiedBy>Outcome</cp:lastModifiedBy>
  <cp:revision>362</cp:revision>
  <cp:lastPrinted>2016-09-25T10:04:48Z</cp:lastPrinted>
  <dcterms:created xsi:type="dcterms:W3CDTF">2016-07-05T08:58:08Z</dcterms:created>
  <dcterms:modified xsi:type="dcterms:W3CDTF">2017-01-03T11:44:24Z</dcterms:modified>
</cp:coreProperties>
</file>